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5" r:id="rId3"/>
    <p:sldId id="266" r:id="rId4"/>
    <p:sldId id="267" r:id="rId5"/>
    <p:sldId id="257" r:id="rId6"/>
    <p:sldId id="262" r:id="rId7"/>
    <p:sldId id="263" r:id="rId8"/>
    <p:sldId id="264" r:id="rId9"/>
    <p:sldId id="268" r:id="rId10"/>
    <p:sldId id="269" r:id="rId11"/>
    <p:sldId id="270" r:id="rId12"/>
    <p:sldId id="272" r:id="rId13"/>
    <p:sldId id="273" r:id="rId14"/>
    <p:sldId id="256" r:id="rId15"/>
    <p:sldId id="258" r:id="rId16"/>
    <p:sldId id="259" r:id="rId17"/>
    <p:sldId id="260" r:id="rId18"/>
    <p:sldId id="26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AFCB-324D-498A-994B-8F674EBABFB1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D6FA-8F08-47B7-95A6-A9B423722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AFCB-324D-498A-994B-8F674EBABFB1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D6FA-8F08-47B7-95A6-A9B423722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AFCB-324D-498A-994B-8F674EBABFB1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D6FA-8F08-47B7-95A6-A9B423722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AFCB-324D-498A-994B-8F674EBABFB1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D6FA-8F08-47B7-95A6-A9B423722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AFCB-324D-498A-994B-8F674EBABFB1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D6FA-8F08-47B7-95A6-A9B423722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AFCB-324D-498A-994B-8F674EBABFB1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D6FA-8F08-47B7-95A6-A9B423722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AFCB-324D-498A-994B-8F674EBABFB1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D6FA-8F08-47B7-95A6-A9B423722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AFCB-324D-498A-994B-8F674EBABFB1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D6FA-8F08-47B7-95A6-A9B423722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AFCB-324D-498A-994B-8F674EBABFB1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D6FA-8F08-47B7-95A6-A9B423722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AFCB-324D-498A-994B-8F674EBABFB1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D6FA-8F08-47B7-95A6-A9B423722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AFCB-324D-498A-994B-8F674EBABFB1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D6FA-8F08-47B7-95A6-A9B423722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9AFCB-324D-498A-994B-8F674EBABFB1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4D6FA-8F08-47B7-95A6-A9B423722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Karsa-na@mail.r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«Евгений Онегин»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 какие группы можно разделить лирические отступления?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100" b="1" dirty="0"/>
              <a:t>Лирические и </a:t>
            </a:r>
            <a:r>
              <a:rPr lang="ru-RU" sz="2100" b="1" dirty="0" smtClean="0"/>
              <a:t>философские</a:t>
            </a:r>
            <a:r>
              <a:rPr lang="ru-RU" sz="2100" dirty="0"/>
              <a:t> </a:t>
            </a:r>
            <a:r>
              <a:rPr lang="ru-RU" sz="2100" dirty="0" smtClean="0"/>
              <a:t>– их больше всего.</a:t>
            </a:r>
          </a:p>
          <a:p>
            <a:pPr marL="514350" indent="-514350">
              <a:buNone/>
            </a:pPr>
            <a:r>
              <a:rPr lang="ru-RU" sz="2100" dirty="0" smtClean="0"/>
              <a:t>       Сквозная </a:t>
            </a:r>
            <a:r>
              <a:rPr lang="ru-RU" sz="2100" dirty="0"/>
              <a:t>тема философских размышлений: молодость и зрелость, тема взросления человека, в первую очередь – духовного</a:t>
            </a:r>
            <a:r>
              <a:rPr lang="ru-RU" sz="2100" dirty="0" smtClean="0"/>
              <a:t>.</a:t>
            </a:r>
          </a:p>
          <a:p>
            <a:pPr marL="514350" indent="-514350">
              <a:buNone/>
            </a:pPr>
            <a:r>
              <a:rPr lang="ru-RU" sz="2100" b="1" dirty="0" smtClean="0"/>
              <a:t>2. </a:t>
            </a:r>
            <a:r>
              <a:rPr lang="ru-RU" sz="2100" b="1" dirty="0"/>
              <a:t>Отступления, связанные темой литературной </a:t>
            </a:r>
            <a:r>
              <a:rPr lang="ru-RU" sz="2100" b="1" dirty="0" smtClean="0"/>
              <a:t>полемики - </a:t>
            </a:r>
            <a:r>
              <a:rPr lang="ru-RU" sz="2100" dirty="0"/>
              <a:t>Автор включается в споры о русском литературном языке, полемизирует с </a:t>
            </a:r>
            <a:r>
              <a:rPr lang="ru-RU" sz="2100" dirty="0" smtClean="0"/>
              <a:t>критиками – </a:t>
            </a:r>
            <a:r>
              <a:rPr lang="ru-RU" sz="2100" dirty="0"/>
              <a:t>определяет свою литературную </a:t>
            </a:r>
            <a:r>
              <a:rPr lang="ru-RU" sz="2100" dirty="0" smtClean="0"/>
              <a:t>позицию</a:t>
            </a:r>
          </a:p>
          <a:p>
            <a:pPr marL="514350" indent="-514350">
              <a:buNone/>
            </a:pPr>
            <a:r>
              <a:rPr lang="ru-RU" sz="2100" b="1" dirty="0" smtClean="0"/>
              <a:t>3. </a:t>
            </a:r>
            <a:r>
              <a:rPr lang="ru-RU" sz="2100" b="1" dirty="0"/>
              <a:t>Автобиографические </a:t>
            </a:r>
            <a:r>
              <a:rPr lang="ru-RU" sz="2100" b="1" dirty="0" smtClean="0"/>
              <a:t>отступления</a:t>
            </a:r>
            <a:r>
              <a:rPr lang="ru-RU" sz="2100" dirty="0"/>
              <a:t> </a:t>
            </a:r>
            <a:r>
              <a:rPr lang="ru-RU" sz="2100" dirty="0" smtClean="0"/>
              <a:t>- </a:t>
            </a:r>
            <a:r>
              <a:rPr lang="ru-RU" sz="2100" dirty="0"/>
              <a:t>петербургский поэт, современник героев романа. О его судьбе читатель узнает немного: учился в лицее, жил в Петербурге, отправлен на юг, потом деревня, Москва и снова Петербург (факты реальной биографии Пушкина). </a:t>
            </a:r>
            <a:endParaRPr lang="ru-RU" sz="2100" dirty="0" smtClean="0"/>
          </a:p>
          <a:p>
            <a:pPr marL="514350" indent="-514350">
              <a:buNone/>
            </a:pPr>
            <a:r>
              <a:rPr lang="ru-RU" sz="2100" b="1" dirty="0" smtClean="0"/>
              <a:t>4. Иронические отступления</a:t>
            </a:r>
            <a:r>
              <a:rPr lang="ru-RU" sz="2100" dirty="0" smtClean="0"/>
              <a:t> – автор высмеивает чуждые ему представления о жизни. Они  показывают авторский идеал методом «от противного»</a:t>
            </a:r>
            <a:endParaRPr lang="ru-RU" sz="2100" dirty="0"/>
          </a:p>
          <a:p>
            <a:pPr marL="514350" indent="-514350">
              <a:buNone/>
            </a:pP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Автор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Какими качествами он обладает?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Полнота чувств и  духовная жизнь, мудрость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Целостное восприятие мира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Именно </a:t>
            </a:r>
            <a:r>
              <a:rPr lang="ru-RU" dirty="0"/>
              <a:t>в Авторе Пушкин воплотил свой идеал человека и поэта (а не в Онегине и не в Ленском). </a:t>
            </a: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Именно </a:t>
            </a:r>
            <a:r>
              <a:rPr lang="ru-RU" dirty="0">
                <a:solidFill>
                  <a:srgbClr val="FF0000"/>
                </a:solidFill>
              </a:rPr>
              <a:t>Автор – скрытый и при этом </a:t>
            </a:r>
            <a:r>
              <a:rPr lang="ru-RU" dirty="0" smtClean="0">
                <a:solidFill>
                  <a:srgbClr val="FF0000"/>
                </a:solidFill>
              </a:rPr>
              <a:t>главный </a:t>
            </a:r>
            <a:r>
              <a:rPr lang="ru-RU" dirty="0" smtClean="0">
                <a:solidFill>
                  <a:srgbClr val="FF0000"/>
                </a:solidFill>
              </a:rPr>
              <a:t>герой романа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Выслать фото конспекта урока</a:t>
            </a:r>
            <a:br>
              <a:rPr lang="ru-RU" dirty="0" smtClean="0"/>
            </a:br>
            <a:r>
              <a:rPr lang="ru-RU" dirty="0" smtClean="0"/>
              <a:t>(в течение 10 минут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Karsa-na@mail.ru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8-962-950-53-07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по теме «Образ Автора»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Стр.111, задание №1, пункт 3:</a:t>
            </a:r>
          </a:p>
          <a:p>
            <a:pPr>
              <a:buNone/>
            </a:pPr>
            <a:r>
              <a:rPr lang="ru-RU" dirty="0" smtClean="0"/>
              <a:t>   «Найдите все отступления, которые начинаются со слова «блажен», прочитайте их подряд. Какие люди, по мнению автора, живут «блаженно» – счастливо и без печалей? Кто из героев романа относится к этому типу людей, а кто – нет?»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Роман о </a:t>
            </a:r>
            <a:r>
              <a:rPr lang="ru-RU" dirty="0" err="1" smtClean="0"/>
              <a:t>невстрече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504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   </a:t>
                      </a:r>
                      <a:r>
                        <a:rPr lang="ru-RU" sz="2800" baseline="0" dirty="0" smtClean="0"/>
                        <a:t>    Евгений Онегин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Татьяна Ларина</a:t>
                      </a:r>
                      <a:endParaRPr lang="ru-RU" sz="2800" dirty="0"/>
                    </a:p>
                  </a:txBody>
                  <a:tcPr/>
                </a:tc>
              </a:tr>
              <a:tr h="432048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Запад, Петербург, Наполеон («столбик с куклою чугунной»), одиночество, равнодушие к природе, луна для него «глупая», трезвый (прозаический) взгляд на жизнь, «резкий, охлажденный ум», романтическая  (ультрасовременная) библиотека, холод, эгоизм, неумение любить.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Россия, деревня («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rus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!», «О Русь!»), Москва, патриархальная семья, природа, луна, поэзия, любовь (горячее сердце), сентиментальные, уже устаревшие романы (французская книжка в руках), верность любви и долгу.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Какой </a:t>
            </a:r>
            <a:r>
              <a:rPr lang="ru-RU" dirty="0"/>
              <a:t>же смысл (ассоциативный, символический) мы можем увидеть за «</a:t>
            </a:r>
            <a:r>
              <a:rPr lang="ru-RU" dirty="0" err="1"/>
              <a:t>невстречей</a:t>
            </a:r>
            <a:r>
              <a:rPr lang="ru-RU" dirty="0"/>
              <a:t>» Татьяны и Онегина?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Невстреча</a:t>
            </a:r>
            <a:r>
              <a:rPr lang="ru-RU" dirty="0" smtClean="0"/>
              <a:t>» двух цивилизаций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современная западная цивилизация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патриархальная </a:t>
                      </a:r>
                      <a:r>
                        <a:rPr lang="ru-RU" sz="3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русская</a:t>
                      </a:r>
                      <a:endParaRPr lang="ru-RU" sz="3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3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цивилизация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Роман о </a:t>
            </a:r>
            <a:r>
              <a:rPr lang="ru-RU" dirty="0" err="1" smtClean="0"/>
              <a:t>невстрече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современная западная цивилизация</a:t>
                      </a:r>
                      <a:endParaRPr lang="ru-RU" sz="2000" b="1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патриархальная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русская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цивилизация</a:t>
                      </a:r>
                      <a:endParaRPr lang="ru-RU" sz="2000" b="1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Европейская учит «глядеть в Наполеоны» и «любить самого себя», тщательно избегая привязанностей, заменяя все настоящие человеческие связи соблюдением внешних ритуалов и приличий. Да,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 взамен она не мешает личности добиваться своего «индивидуального» счастья и предлагает свободу.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Именно свободой бредило пушкинское поколение как самым главным и самым недостижимым счастьем…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Русская дорожит всем, что соединяет людей (семьей, соседством, дружбой, памятью); она воспитывает чувство долга и самоотречения во имя высших ценностей.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 при этом, увы, до счастья отдельной личности этой цивилизации нет дела.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патриархальных русских семьях «и не слыхали про любовь» (ту, романтическую, о которой написаны все европейские романы)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…если бы встретились: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душевное </a:t>
            </a:r>
            <a:r>
              <a:rPr lang="ru-RU" dirty="0"/>
              <a:t>тепло, долг, верность </a:t>
            </a: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любовь</a:t>
            </a:r>
            <a:r>
              <a:rPr lang="ru-RU" dirty="0"/>
              <a:t>, счастье, </a:t>
            </a:r>
            <a:r>
              <a:rPr lang="ru-RU" dirty="0" smtClean="0"/>
              <a:t>свобода…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ТО БЫЛО БЫ </a:t>
            </a:r>
            <a:r>
              <a:rPr lang="ru-RU" dirty="0" smtClean="0">
                <a:solidFill>
                  <a:srgbClr val="FF0000"/>
                </a:solidFill>
              </a:rPr>
              <a:t>СЧАСТЬЕ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211960" y="2132856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0800000">
            <a:off x="4414468" y="2840417"/>
            <a:ext cx="445564" cy="6605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536" y="404664"/>
            <a:ext cx="8136904" cy="5832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683568" y="404664"/>
            <a:ext cx="7992888" cy="5760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     Пушкин вводит своих героев в круг придуманных </a:t>
            </a:r>
            <a:r>
              <a:rPr lang="ru-RU" dirty="0" smtClean="0"/>
              <a:t>литературных </a:t>
            </a:r>
            <a:r>
              <a:rPr lang="ru-RU" dirty="0" smtClean="0"/>
              <a:t>героев (Скотинины, Буянов) и одновременно знакомит их с реальными людьми (</a:t>
            </a:r>
            <a:r>
              <a:rPr lang="ru-RU" dirty="0" err="1" smtClean="0"/>
              <a:t>Катенин</a:t>
            </a:r>
            <a:r>
              <a:rPr lang="ru-RU" dirty="0" smtClean="0"/>
              <a:t>, Вяземский и т.п.). Это  создает правдоподобие и одновременно напоминает, что всё в романе -   вымысел.</a:t>
            </a:r>
          </a:p>
          <a:p>
            <a:pPr marL="514350" indent="-514350"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ЗАЧЕМ?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Пушкин пытается создать литературный текст, который воспринимался бы читателями не как текст, а как кусок жизни.</a:t>
            </a:r>
          </a:p>
          <a:p>
            <a:pPr>
              <a:buNone/>
            </a:pPr>
            <a:r>
              <a:rPr lang="ru-RU" sz="2800" dirty="0" smtClean="0"/>
              <a:t>Пушкин называл это «ИСТИННЫЙ РОМАНТИЗМ» </a:t>
            </a:r>
          </a:p>
          <a:p>
            <a:pPr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Мы сейчас называем это РЕАЛИЗМ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132856"/>
            <a:ext cx="8363272" cy="39933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«Евгений Онегин» – реалистическое произведение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персонажей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Онегин</a:t>
            </a:r>
          </a:p>
          <a:p>
            <a:pPr>
              <a:buNone/>
            </a:pPr>
            <a:r>
              <a:rPr lang="ru-RU" dirty="0" smtClean="0"/>
              <a:t>Ленский</a:t>
            </a:r>
          </a:p>
          <a:p>
            <a:pPr>
              <a:buNone/>
            </a:pPr>
            <a:r>
              <a:rPr lang="ru-RU" dirty="0" smtClean="0"/>
              <a:t>Татьяна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Остальные второстепенные (включая Ольгу)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764704"/>
          <a:ext cx="8229600" cy="2362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  СТРОФЫ</a:t>
                      </a:r>
                      <a:r>
                        <a:rPr lang="ru-RU" sz="3200" baseline="0" dirty="0" smtClean="0"/>
                        <a:t> О ГЕРОЯХ (СЮЖЕТ)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   ЛИРИЧЕСКИЕ</a:t>
                      </a:r>
                      <a:r>
                        <a:rPr lang="ru-RU" sz="3200" baseline="0" dirty="0" smtClean="0"/>
                        <a:t> ОТСТУПЛЕНИЯ</a:t>
                      </a:r>
                      <a:endParaRPr lang="ru-RU" sz="3200" dirty="0"/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Около 50 % текста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Около 50% текста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персонажей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АВТОР</a:t>
            </a:r>
          </a:p>
          <a:p>
            <a:pPr>
              <a:buNone/>
            </a:pPr>
            <a:r>
              <a:rPr lang="ru-RU" dirty="0" smtClean="0"/>
              <a:t>Онегин</a:t>
            </a:r>
          </a:p>
          <a:p>
            <a:pPr>
              <a:buNone/>
            </a:pPr>
            <a:r>
              <a:rPr lang="ru-RU" dirty="0" smtClean="0"/>
              <a:t>Ленский</a:t>
            </a:r>
          </a:p>
          <a:p>
            <a:pPr>
              <a:buNone/>
            </a:pPr>
            <a:r>
              <a:rPr lang="ru-RU" dirty="0" smtClean="0"/>
              <a:t>Татьяна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Остальные второстепенные (включая Ольгу)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Роман «Евгений Онегин»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«РОМАН ГЕРОЕВ»               </a:t>
            </a:r>
            <a:r>
              <a:rPr lang="ru-RU" dirty="0" smtClean="0">
                <a:solidFill>
                  <a:srgbClr val="FF0000"/>
                </a:solidFill>
              </a:rPr>
              <a:t>«РОМАН АВТОРА»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95736" y="2348880"/>
            <a:ext cx="4320480" cy="3888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491880" y="3501008"/>
            <a:ext cx="180020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79913" y="3789040"/>
            <a:ext cx="129614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Роман </a:t>
            </a:r>
          </a:p>
          <a:p>
            <a:pPr algn="ctr"/>
            <a:r>
              <a:rPr lang="ru-RU" sz="2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героев</a:t>
            </a:r>
            <a:endParaRPr lang="ru-RU" sz="2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2780928"/>
            <a:ext cx="374441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Роман АВТОРА</a:t>
            </a:r>
            <a:endParaRPr lang="ru-RU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3203848" y="1196752"/>
            <a:ext cx="108012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788024" y="1196752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 Автора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Автор и рассказчик, и герой романа (приятель Онегина, хранит у себя письмо Татьяны). </a:t>
            </a:r>
            <a:r>
              <a:rPr lang="ru-RU" dirty="0" smtClean="0">
                <a:solidFill>
                  <a:srgbClr val="FF0000"/>
                </a:solidFill>
              </a:rPr>
              <a:t>Автор НЕ РАВЕН Пушкину!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Главную роль в создании образа Автора играют ЛИРИЧЕСКИЕ ОТСТУПЛЕНИЯ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698</Words>
  <Application>Microsoft Office PowerPoint</Application>
  <PresentationFormat>Экран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«Евгений Онегин»</vt:lpstr>
      <vt:lpstr>Слайд 2</vt:lpstr>
      <vt:lpstr>Слайд 3</vt:lpstr>
      <vt:lpstr>Слайд 4</vt:lpstr>
      <vt:lpstr>Система персонажей</vt:lpstr>
      <vt:lpstr>Слайд 6</vt:lpstr>
      <vt:lpstr>Система персонажей</vt:lpstr>
      <vt:lpstr>Роман «Евгений Онегин»</vt:lpstr>
      <vt:lpstr>Образ Автора</vt:lpstr>
      <vt:lpstr>На какие группы можно разделить лирические отступления?</vt:lpstr>
      <vt:lpstr>Автор</vt:lpstr>
      <vt:lpstr>Выслать фото конспекта урока (в течение 10 минут</vt:lpstr>
      <vt:lpstr>Задание по теме «Образ Автора»</vt:lpstr>
      <vt:lpstr>Роман о невстрече</vt:lpstr>
      <vt:lpstr>Слайд 15</vt:lpstr>
      <vt:lpstr>«Невстреча» двух цивилизаций</vt:lpstr>
      <vt:lpstr>Роман о невстрече</vt:lpstr>
      <vt:lpstr>…если бы встретились: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19</cp:revision>
  <dcterms:created xsi:type="dcterms:W3CDTF">2020-03-24T21:09:19Z</dcterms:created>
  <dcterms:modified xsi:type="dcterms:W3CDTF">2020-03-25T10:32:03Z</dcterms:modified>
</cp:coreProperties>
</file>