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1" r:id="rId4"/>
    <p:sldId id="417" r:id="rId5"/>
    <p:sldId id="438" r:id="rId6"/>
    <p:sldId id="439" r:id="rId7"/>
    <p:sldId id="440" r:id="rId8"/>
    <p:sldId id="441" r:id="rId9"/>
    <p:sldId id="442" r:id="rId10"/>
    <p:sldId id="443" r:id="rId11"/>
    <p:sldId id="429" r:id="rId12"/>
    <p:sldId id="444" r:id="rId13"/>
    <p:sldId id="445" r:id="rId14"/>
    <p:sldId id="446" r:id="rId15"/>
    <p:sldId id="273" r:id="rId16"/>
    <p:sldId id="447" r:id="rId17"/>
    <p:sldId id="258" r:id="rId18"/>
    <p:sldId id="31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 Пеньковская" initials="ТП" lastIdx="1" clrIdx="0">
    <p:extLst>
      <p:ext uri="{19B8F6BF-5375-455C-9EA6-DF929625EA0E}">
        <p15:presenceInfo xmlns:p15="http://schemas.microsoft.com/office/powerpoint/2012/main" userId="712bf1a5e5d26e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66FF66"/>
    <a:srgbClr val="FFCC99"/>
    <a:srgbClr val="CCECFF"/>
    <a:srgbClr val="99FF99"/>
    <a:srgbClr val="FFFF66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2D04-7DD4-4511-B03E-2B2B4AEDB11A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C65B9-61E1-4DB9-A45B-34BCC6C50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5A3CE-4BAF-46EF-8C19-92C93514972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44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5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35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80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1332121" y="1068404"/>
            <a:ext cx="9144000" cy="1434163"/>
          </a:xfrm>
          <a:prstGeom prst="rect">
            <a:avLst/>
          </a:prstGeom>
          <a:ln>
            <a:solidFill>
              <a:srgbClr val="9966FF"/>
            </a:solidFill>
          </a:ln>
          <a:effectLst>
            <a:outerShdw blurRad="50800" dist="38100" dir="2700000" algn="tl" rotWithShape="0">
              <a:srgbClr val="9966FF">
                <a:alpha val="32000"/>
              </a:srgbClr>
            </a:outerShdw>
          </a:effectLst>
        </p:spPr>
        <p:txBody>
          <a:bodyPr lIns="0" tIns="0" rIns="0" bIns="0" anchor="ctr"/>
          <a:lstStyle>
            <a:lvl1pPr algn="ctr">
              <a:defRPr sz="4400" b="1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67" y="3012847"/>
            <a:ext cx="2822590" cy="3447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63" y="6024436"/>
            <a:ext cx="5551716" cy="638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61" y="4560037"/>
            <a:ext cx="1948772" cy="18692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632">
            <a:off x="224356" y="1858403"/>
            <a:ext cx="999250" cy="11180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65" y="2725474"/>
            <a:ext cx="953184" cy="10648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79" y="4564920"/>
            <a:ext cx="1575977" cy="18643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2553">
            <a:off x="8906609" y="3057735"/>
            <a:ext cx="1025779" cy="10640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13" y="133475"/>
            <a:ext cx="1694227" cy="14207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359">
            <a:off x="2831308" y="204024"/>
            <a:ext cx="1325102" cy="58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5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868607" y="728650"/>
            <a:ext cx="8192138" cy="2012351"/>
          </a:xfrm>
          <a:prstGeom prst="rect">
            <a:avLst/>
          </a:prstGeom>
          <a:solidFill>
            <a:schemeClr val="bg1"/>
          </a:solidFill>
          <a:ln w="38100">
            <a:solidFill>
              <a:srgbClr val="9966FF">
                <a:alpha val="47000"/>
              </a:srgbClr>
            </a:solidFill>
            <a:prstDash val="solid"/>
          </a:ln>
          <a:effectLst>
            <a:outerShdw blurRad="254000" dist="38100" dir="2700000" algn="tl" rotWithShape="0">
              <a:srgbClr val="9966FF">
                <a:alpha val="34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728788" y="2944866"/>
            <a:ext cx="4331957" cy="616503"/>
          </a:xfrm>
          <a:prstGeom prst="rect">
            <a:avLst/>
          </a:prstGeom>
          <a:solidFill>
            <a:schemeClr val="bg1"/>
          </a:solidFill>
          <a:ln w="28575">
            <a:solidFill>
              <a:srgbClr val="9966FF">
                <a:alpha val="47000"/>
              </a:srgbClr>
            </a:solidFill>
            <a:prstDash val="solid"/>
          </a:ln>
          <a:effectLst>
            <a:outerShdw blurRad="254000" dist="38100" dir="2700000" algn="tl" rotWithShape="0">
              <a:srgbClr val="9966FF">
                <a:alpha val="34000"/>
              </a:srgb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728788" y="3765234"/>
            <a:ext cx="4331957" cy="616503"/>
          </a:xfrm>
          <a:prstGeom prst="rect">
            <a:avLst/>
          </a:prstGeom>
          <a:solidFill>
            <a:schemeClr val="bg1"/>
          </a:solidFill>
          <a:ln w="28575">
            <a:solidFill>
              <a:srgbClr val="9966FF">
                <a:alpha val="47000"/>
              </a:srgbClr>
            </a:solidFill>
            <a:prstDash val="solid"/>
          </a:ln>
          <a:effectLst>
            <a:outerShdw blurRad="254000" dist="38100" dir="2700000" algn="tl" rotWithShape="0">
              <a:srgbClr val="9966FF">
                <a:alpha val="34000"/>
              </a:srgb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28788" y="4585602"/>
            <a:ext cx="4331957" cy="616503"/>
          </a:xfrm>
          <a:prstGeom prst="rect">
            <a:avLst/>
          </a:prstGeom>
          <a:solidFill>
            <a:schemeClr val="bg1"/>
          </a:solidFill>
          <a:ln w="28575">
            <a:solidFill>
              <a:srgbClr val="9966FF">
                <a:alpha val="47000"/>
              </a:srgbClr>
            </a:solidFill>
            <a:prstDash val="solid"/>
          </a:ln>
          <a:effectLst>
            <a:outerShdw blurRad="254000" dist="38100" dir="2700000" algn="tl" rotWithShape="0">
              <a:srgbClr val="9966FF">
                <a:alpha val="34000"/>
              </a:srgbClr>
            </a:outerShdw>
          </a:effectLst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rgbClr val="9966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40" y="93727"/>
            <a:ext cx="1210188" cy="5328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2" y="3059864"/>
            <a:ext cx="2730600" cy="34868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22" y="5918230"/>
            <a:ext cx="4631398" cy="628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745" y="4450329"/>
            <a:ext cx="2390218" cy="2292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065">
            <a:off x="446928" y="2480896"/>
            <a:ext cx="1105332" cy="12367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125" y="1862002"/>
            <a:ext cx="946493" cy="10574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0" y="4355341"/>
            <a:ext cx="516931" cy="7209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070" y="95817"/>
            <a:ext cx="1460862" cy="12250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8" y="885524"/>
            <a:ext cx="839414" cy="87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46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10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65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22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9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599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15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94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8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5F3D4-C9ED-4E40-A844-0276CB027E0E}" type="datetimeFigureOut">
              <a:rPr lang="ru-RU" smtClean="0"/>
              <a:t>10.12.2017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1BBFF-3D00-429B-86C0-E4A52BE03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5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825" t="20026" r="10242" b="14305"/>
          <a:stretch/>
        </p:blipFill>
        <p:spPr>
          <a:xfrm>
            <a:off x="0" y="-74343"/>
            <a:ext cx="12192000" cy="69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660" t="27069" r="21229" b="45466"/>
          <a:stretch/>
        </p:blipFill>
        <p:spPr>
          <a:xfrm>
            <a:off x="0" y="0"/>
            <a:ext cx="12192000" cy="2805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4620" y="3309871"/>
            <a:ext cx="5254580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u-RU" sz="8000" dirty="0" smtClean="0"/>
              <a:t>Е Ё Ю Я И Ь</a:t>
            </a:r>
            <a:endParaRPr lang="ru-RU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3584620" y="4944758"/>
            <a:ext cx="5254580" cy="132343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/>
              <a:t>А О У Ы Э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7309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353" t="31294" r="21031" b="45995"/>
          <a:stretch/>
        </p:blipFill>
        <p:spPr>
          <a:xfrm>
            <a:off x="0" y="347730"/>
            <a:ext cx="12192000" cy="233695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3125244"/>
            <a:ext cx="12531143" cy="3732756"/>
            <a:chOff x="-315532" y="3144562"/>
            <a:chExt cx="12531143" cy="3732756"/>
          </a:xfrm>
        </p:grpSpPr>
        <p:pic>
          <p:nvPicPr>
            <p:cNvPr id="5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-315532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2775397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47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462" t="29006" r="21328" b="15713"/>
          <a:stretch/>
        </p:blipFill>
        <p:spPr>
          <a:xfrm>
            <a:off x="0" y="244698"/>
            <a:ext cx="12192000" cy="563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0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31" t="26013" r="28553" b="22755"/>
          <a:stretch/>
        </p:blipFill>
        <p:spPr>
          <a:xfrm>
            <a:off x="450760" y="0"/>
            <a:ext cx="11217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835" t="27069" r="28356" b="18177"/>
          <a:stretch/>
        </p:blipFill>
        <p:spPr>
          <a:xfrm>
            <a:off x="643944" y="0"/>
            <a:ext cx="10650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ая прямоугольная выноска 8"/>
          <p:cNvSpPr/>
          <p:nvPr/>
        </p:nvSpPr>
        <p:spPr>
          <a:xfrm>
            <a:off x="3109192" y="1183526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Какая у нас была тема урока?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109192" y="1183525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Какие буквы обозначают мягкость согласного звука, стоящего впереди?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8" y="3558960"/>
            <a:ext cx="2641600" cy="3194125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3109191" y="1183524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Какие буквы обозначают твёрдость согласного звука, стоящего позади?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109191" y="1183524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Какие буквы обозначают твёрдость согласного звука, стоящего позади?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109191" y="1183524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Назовите непарные твёрдые звуки.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109191" y="1183522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Назовите непарные мягкие звуки.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109190" y="1183520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Дома, ребята, нужно ещё раз повторить и выучить непарные твёрдые и мягкие согласные звуки.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109189" y="1189258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Что вам особенно понравилось на уроке?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3109186" y="1183520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Что показалось немного трудным?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3109185" y="1183520"/>
            <a:ext cx="5952063" cy="2312393"/>
          </a:xfrm>
          <a:prstGeom prst="wedgeRoundRectCallout">
            <a:avLst>
              <a:gd name="adj1" fmla="val -26294"/>
              <a:gd name="adj2" fmla="val 71548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Спасибо, ребята, за урок! До новых встреч!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3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949" y="278707"/>
            <a:ext cx="8192138" cy="2012351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Домашнее задание:</a:t>
            </a:r>
            <a:br>
              <a:rPr lang="ru-RU" sz="6000" dirty="0" smtClean="0"/>
            </a:br>
            <a:r>
              <a:rPr lang="ru-RU" sz="6000" dirty="0" smtClean="0"/>
              <a:t>Уч. с. 122 упр. 197</a:t>
            </a:r>
            <a:endParaRPr lang="ru-RU" sz="3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6406" t="22491" r="38056" b="15009"/>
          <a:stretch/>
        </p:blipFill>
        <p:spPr>
          <a:xfrm>
            <a:off x="4827373" y="2595734"/>
            <a:ext cx="2971290" cy="40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48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3113922"/>
            <a:ext cx="2641600" cy="3194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30" y="3823384"/>
            <a:ext cx="3234947" cy="29704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3150741"/>
            <a:ext cx="2881618" cy="32909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3581" y="67688"/>
            <a:ext cx="2389913" cy="30830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0825" y="459639"/>
            <a:ext cx="2760409" cy="3144614"/>
          </a:xfrm>
          <a:prstGeom prst="rect">
            <a:avLst/>
          </a:prstGeom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3576" y="4046190"/>
            <a:ext cx="2541837" cy="29296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3" y="138629"/>
            <a:ext cx="2411030" cy="3083053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438" y="352297"/>
            <a:ext cx="2663318" cy="31446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/>
          <a:srcRect l="41187" t="50347" r="43084" b="15724"/>
          <a:stretch/>
        </p:blipFill>
        <p:spPr>
          <a:xfrm>
            <a:off x="9339935" y="-182468"/>
            <a:ext cx="2819108" cy="34189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/>
          <a:srcRect l="33490" t="46180" r="50558" b="20486"/>
          <a:stretch/>
        </p:blipFill>
        <p:spPr>
          <a:xfrm>
            <a:off x="9643857" y="3221682"/>
            <a:ext cx="2627086" cy="30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0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921" t="21082" r="36274" b="5326"/>
          <a:stretch/>
        </p:blipFill>
        <p:spPr>
          <a:xfrm>
            <a:off x="1725769" y="2132094"/>
            <a:ext cx="2846232" cy="40884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406" t="22491" r="38056" b="15009"/>
          <a:stretch/>
        </p:blipFill>
        <p:spPr>
          <a:xfrm>
            <a:off x="5662635" y="2132094"/>
            <a:ext cx="2971290" cy="40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2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1020712" y="386366"/>
            <a:ext cx="7827074" cy="2768957"/>
          </a:xfrm>
          <a:prstGeom prst="wedgeRoundRectCallout">
            <a:avLst>
              <a:gd name="adj1" fmla="val -3142"/>
              <a:gd name="adj2" fmla="val 79606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Здравствуйте, ребята! Давайте повторим то, что уже знаем.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53" y="3525773"/>
            <a:ext cx="2411030" cy="308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bg2001.ru/upload/iblock/c1e/2530t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7" r="15136" b="43738"/>
          <a:stretch/>
        </p:blipFill>
        <p:spPr bwMode="auto">
          <a:xfrm>
            <a:off x="0" y="-1"/>
            <a:ext cx="12192000" cy="68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7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1" y="1362913"/>
            <a:ext cx="1614424" cy="2082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5795" y="1506743"/>
            <a:ext cx="7650948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У Сени и Сани в сетях сом с усами.</a:t>
            </a:r>
            <a:endParaRPr lang="ru-RU" sz="4000" dirty="0"/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134851" y="14620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Прочитайте предложение. Чем оно интересно?</a:t>
            </a:r>
          </a:p>
        </p:txBody>
      </p:sp>
      <p:pic>
        <p:nvPicPr>
          <p:cNvPr id="1026" name="Picture 2" descr="http://images.clipartpanda.com/catfish-clipart-2194345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610" y="2504570"/>
            <a:ext cx="3217813" cy="159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134851" y="14620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Прочитайте скороговорку медленно, потом быстрее.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34851" y="14620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Какие орфограммы есть в скороговорке?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34851" y="14620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Прочитайте скороговорку орфографически 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(чётко проговаривая записанные буквы)</a:t>
            </a: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34851" y="13705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Расскажите скороговорку наизусть соседу.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134851" y="13705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Запишите скороговорку по памяти.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0" y="4192205"/>
            <a:ext cx="12531143" cy="3732756"/>
            <a:chOff x="-315532" y="3144562"/>
            <a:chExt cx="12531143" cy="3732756"/>
          </a:xfrm>
        </p:grpSpPr>
        <p:pic>
          <p:nvPicPr>
            <p:cNvPr id="19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-315532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2775397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323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1" y="1362913"/>
            <a:ext cx="1614424" cy="2082652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134851" y="13705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Какими буквами отличаются слова </a:t>
            </a:r>
            <a:r>
              <a:rPr lang="ru-RU" sz="3600" i="1" dirty="0" smtClean="0">
                <a:solidFill>
                  <a:srgbClr val="FF0000"/>
                </a:solidFill>
              </a:rPr>
              <a:t>Сеня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chemeClr val="tx1"/>
                </a:solidFill>
              </a:rPr>
              <a:t>и </a:t>
            </a:r>
            <a:r>
              <a:rPr lang="ru-RU" sz="3600" i="1" dirty="0" smtClean="0">
                <a:solidFill>
                  <a:srgbClr val="FF0000"/>
                </a:solidFill>
              </a:rPr>
              <a:t>Саня</a:t>
            </a:r>
            <a:r>
              <a:rPr lang="ru-RU" sz="3600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6490" y="1643968"/>
            <a:ext cx="1752424" cy="101566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С</a:t>
            </a:r>
            <a:r>
              <a:rPr lang="ru-RU" sz="6000" dirty="0" smtClean="0">
                <a:solidFill>
                  <a:srgbClr val="FF0000"/>
                </a:solidFill>
              </a:rPr>
              <a:t>е</a:t>
            </a:r>
            <a:r>
              <a:rPr lang="ru-RU" sz="6000" dirty="0" smtClean="0"/>
              <a:t>ня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8331734" y="1649846"/>
            <a:ext cx="1752424" cy="101566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С</a:t>
            </a:r>
            <a:r>
              <a:rPr lang="ru-RU" sz="6000" dirty="0" smtClean="0">
                <a:solidFill>
                  <a:srgbClr val="FF0000"/>
                </a:solidFill>
              </a:rPr>
              <a:t>а</a:t>
            </a:r>
            <a:r>
              <a:rPr lang="ru-RU" sz="6000" dirty="0" smtClean="0"/>
              <a:t>ня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3844696" y="3324100"/>
            <a:ext cx="2456011" cy="10156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[</a:t>
            </a:r>
            <a:r>
              <a:rPr lang="ru-RU" sz="6000" dirty="0" err="1" smtClean="0">
                <a:solidFill>
                  <a:srgbClr val="00B050"/>
                </a:solidFill>
              </a:rPr>
              <a:t>с</a:t>
            </a:r>
            <a:r>
              <a:rPr lang="ru-RU" sz="8000" baseline="30000" dirty="0" err="1" smtClean="0">
                <a:solidFill>
                  <a:srgbClr val="00B050"/>
                </a:solidFill>
              </a:rPr>
              <a:t>,</a:t>
            </a:r>
            <a:r>
              <a:rPr lang="ru-RU" sz="6000" dirty="0" err="1" smtClean="0">
                <a:solidFill>
                  <a:srgbClr val="FF0000"/>
                </a:solidFill>
              </a:rPr>
              <a:t>э</a:t>
            </a:r>
            <a:r>
              <a:rPr lang="ru-RU" sz="6000" dirty="0" err="1" smtClean="0"/>
              <a:t>н</a:t>
            </a:r>
            <a:r>
              <a:rPr lang="ru-RU" sz="8000" baseline="30000" dirty="0" err="1">
                <a:solidFill>
                  <a:prstClr val="black"/>
                </a:solidFill>
              </a:rPr>
              <a:t>,</a:t>
            </a:r>
            <a:r>
              <a:rPr lang="ru-RU" sz="6000" dirty="0" err="1" smtClean="0"/>
              <a:t>а</a:t>
            </a:r>
            <a:r>
              <a:rPr lang="en-GB" sz="6000" dirty="0" smtClean="0"/>
              <a:t>]</a:t>
            </a:r>
            <a:endParaRPr lang="ru-RU" sz="6000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34851" y="13705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А какими звуками отличаются эти слова?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79940" y="3324100"/>
            <a:ext cx="2456011" cy="10156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[</a:t>
            </a:r>
            <a:r>
              <a:rPr lang="ru-RU" sz="6000" dirty="0" err="1" smtClean="0">
                <a:solidFill>
                  <a:srgbClr val="0070C0"/>
                </a:solidFill>
              </a:rPr>
              <a:t>с</a:t>
            </a:r>
            <a:r>
              <a:rPr lang="ru-RU" sz="6000" dirty="0" err="1" smtClean="0">
                <a:solidFill>
                  <a:srgbClr val="FF0000"/>
                </a:solidFill>
              </a:rPr>
              <a:t>а</a:t>
            </a:r>
            <a:r>
              <a:rPr lang="ru-RU" sz="6000" dirty="0" err="1" smtClean="0"/>
              <a:t>н</a:t>
            </a:r>
            <a:r>
              <a:rPr lang="ru-RU" sz="8000" baseline="30000" dirty="0" err="1" smtClean="0">
                <a:solidFill>
                  <a:prstClr val="black"/>
                </a:solidFill>
              </a:rPr>
              <a:t>,</a:t>
            </a:r>
            <a:r>
              <a:rPr lang="ru-RU" sz="6000" dirty="0" err="1" smtClean="0"/>
              <a:t>а</a:t>
            </a:r>
            <a:r>
              <a:rPr lang="en-GB" sz="6000" dirty="0" smtClean="0"/>
              <a:t>]</a:t>
            </a:r>
            <a:endParaRPr lang="ru-RU" sz="6000" dirty="0"/>
          </a:p>
        </p:txBody>
      </p:sp>
      <p:pic>
        <p:nvPicPr>
          <p:cNvPr id="2052" name="Picture 4" descr="https://t3.ftcdn.net/jpg/00/58/69/74/500_F_58697407_L0gM6Z2disxWnMjhzEH0pfr7JB2xNUa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4"/>
          <a:stretch/>
        </p:blipFill>
        <p:spPr bwMode="auto">
          <a:xfrm>
            <a:off x="512640" y="3600826"/>
            <a:ext cx="2964656" cy="304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134851" y="13705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 вы думаете, что обозначает запятая возле звука?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134851" y="137056"/>
            <a:ext cx="11881122" cy="1070596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Найдите тему урока на стр. 120 учебника.</a:t>
            </a:r>
          </a:p>
        </p:txBody>
      </p:sp>
    </p:spTree>
    <p:extLst>
      <p:ext uri="{BB962C8B-B14F-4D97-AF65-F5344CB8AC3E}">
        <p14:creationId xmlns:p14="http://schemas.microsoft.com/office/powerpoint/2010/main" val="63169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3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689" t="21082" r="11825" b="10959"/>
          <a:stretch/>
        </p:blipFill>
        <p:spPr>
          <a:xfrm>
            <a:off x="1455313" y="1589328"/>
            <a:ext cx="9581882" cy="526867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134851" y="137056"/>
            <a:ext cx="11881122" cy="841738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Какие звуки «живут» в домиках?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34851" y="137056"/>
            <a:ext cx="11881122" cy="841738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Прочитайте все звуки, «живущие» в домиках.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34851" y="137056"/>
            <a:ext cx="11881122" cy="841738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Почему во втором домике звуки без пар?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34851" y="137056"/>
            <a:ext cx="11881122" cy="841738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Назовите непарные твёрдые согласные звуки.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34851" y="137056"/>
            <a:ext cx="11881122" cy="841738"/>
          </a:xfrm>
          <a:prstGeom prst="wedgeRoundRectCallout">
            <a:avLst>
              <a:gd name="adj1" fmla="val -34664"/>
              <a:gd name="adj2" fmla="val 89442"/>
              <a:gd name="adj3" fmla="val 16667"/>
            </a:avLst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Назовите непарные мягкие согласные звуки.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1" y="978794"/>
            <a:ext cx="1614424" cy="20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549" t="24605" r="23802" b="5677"/>
          <a:stretch/>
        </p:blipFill>
        <p:spPr>
          <a:xfrm>
            <a:off x="1339403" y="0"/>
            <a:ext cx="9386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282" t="23019" r="13805" b="13424"/>
          <a:stretch/>
        </p:blipFill>
        <p:spPr>
          <a:xfrm>
            <a:off x="2202287" y="0"/>
            <a:ext cx="7910268" cy="4224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8689" t="50252" r="11825" b="10959"/>
          <a:stretch/>
        </p:blipFill>
        <p:spPr>
          <a:xfrm>
            <a:off x="2002665" y="4250108"/>
            <a:ext cx="8309513" cy="26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3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828" t="21963" r="25783" b="48636"/>
          <a:stretch/>
        </p:blipFill>
        <p:spPr>
          <a:xfrm>
            <a:off x="0" y="0"/>
            <a:ext cx="12192000" cy="339344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3290684"/>
            <a:ext cx="12531143" cy="3732756"/>
            <a:chOff x="-315532" y="3144562"/>
            <a:chExt cx="12531143" cy="3732756"/>
          </a:xfrm>
        </p:grpSpPr>
        <p:pic>
          <p:nvPicPr>
            <p:cNvPr id="5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-315532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www.alfa-azc.ru/hxiwicibsb/23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96" b="25984"/>
            <a:stretch/>
          </p:blipFill>
          <p:spPr bwMode="auto">
            <a:xfrm>
              <a:off x="2775397" y="3144562"/>
              <a:ext cx="9440214" cy="373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8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243</Words>
  <Application>Microsoft Office PowerPoint</Application>
  <PresentationFormat>Широкоэкранный</PresentationFormat>
  <Paragraphs>36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Segoe UI</vt:lpstr>
      <vt:lpstr>Segoe UI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задание: Уч. с. 122 упр. 197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Пеньковская</dc:creator>
  <cp:lastModifiedBy>Татьяна Пеньковская</cp:lastModifiedBy>
  <cp:revision>880</cp:revision>
  <dcterms:created xsi:type="dcterms:W3CDTF">2017-06-28T13:54:10Z</dcterms:created>
  <dcterms:modified xsi:type="dcterms:W3CDTF">2017-12-10T06:06:00Z</dcterms:modified>
</cp:coreProperties>
</file>