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1"/>
  </p:notesMasterIdLst>
  <p:handoutMasterIdLst>
    <p:handoutMasterId r:id="rId22"/>
  </p:handoutMasterIdLst>
  <p:sldIdLst>
    <p:sldId id="263" r:id="rId5"/>
    <p:sldId id="269" r:id="rId6"/>
    <p:sldId id="313" r:id="rId7"/>
    <p:sldId id="358" r:id="rId8"/>
    <p:sldId id="376" r:id="rId9"/>
    <p:sldId id="278" r:id="rId10"/>
    <p:sldId id="377" r:id="rId11"/>
    <p:sldId id="382" r:id="rId12"/>
    <p:sldId id="370" r:id="rId13"/>
    <p:sldId id="369" r:id="rId14"/>
    <p:sldId id="381" r:id="rId15"/>
    <p:sldId id="380" r:id="rId16"/>
    <p:sldId id="378" r:id="rId17"/>
    <p:sldId id="379" r:id="rId18"/>
    <p:sldId id="28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663300"/>
    <a:srgbClr val="FF6965"/>
    <a:srgbClr val="5B9BD5"/>
    <a:srgbClr val="FFCC99"/>
    <a:srgbClr val="99CCFF"/>
    <a:srgbClr val="FFCCFF"/>
    <a:srgbClr val="FF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45" t="34463" r="43896" b="47051"/>
          <a:stretch/>
        </p:blipFill>
        <p:spPr>
          <a:xfrm>
            <a:off x="1850264" y="0"/>
            <a:ext cx="10009471" cy="24216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801082" y="991673"/>
            <a:ext cx="1390918" cy="142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58758"/>
            <a:ext cx="1738648" cy="230413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2569565"/>
            <a:ext cx="12531144" cy="4288435"/>
            <a:chOff x="0" y="2782067"/>
            <a:chExt cx="12531144" cy="42884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2782067"/>
              <a:ext cx="9259910" cy="2330846"/>
              <a:chOff x="0" y="3389923"/>
              <a:chExt cx="12192000" cy="3468077"/>
            </a:xfrm>
          </p:grpSpPr>
          <p:pic>
            <p:nvPicPr>
              <p:cNvPr id="3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0" y="4739656"/>
              <a:ext cx="9259910" cy="2330846"/>
              <a:chOff x="0" y="3389923"/>
              <a:chExt cx="12192000" cy="3468077"/>
            </a:xfrm>
          </p:grpSpPr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3271234" y="2782067"/>
              <a:ext cx="9259910" cy="2330846"/>
              <a:chOff x="0" y="3389923"/>
              <a:chExt cx="12192000" cy="3468077"/>
            </a:xfrm>
          </p:grpSpPr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3271234" y="4739656"/>
              <a:ext cx="9259910" cy="2330846"/>
              <a:chOff x="0" y="3389923"/>
              <a:chExt cx="12192000" cy="3468077"/>
            </a:xfrm>
          </p:grpSpPr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470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" y="-448535"/>
            <a:ext cx="12412532" cy="2139881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1305"/>
              </p:ext>
            </p:extLst>
          </p:nvPr>
        </p:nvGraphicFramePr>
        <p:xfrm>
          <a:off x="0" y="1135086"/>
          <a:ext cx="12192000" cy="603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268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 2</a:t>
                      </a:r>
                      <a:endParaRPr lang="ru-RU" sz="3600" dirty="0"/>
                    </a:p>
                  </a:txBody>
                  <a:tcPr/>
                </a:tc>
              </a:tr>
              <a:tr h="195424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№1</a:t>
                      </a:r>
                    </a:p>
                    <a:p>
                      <a:pPr algn="ctr"/>
                      <a:r>
                        <a:rPr lang="ru-RU" sz="3200" dirty="0" smtClean="0"/>
                        <a:t>50</a:t>
                      </a:r>
                      <a:r>
                        <a:rPr lang="ru-RU" sz="3200" baseline="0" dirty="0" smtClean="0"/>
                        <a:t> - 8 + 5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45 + 4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88 - 6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№1</a:t>
                      </a:r>
                    </a:p>
                    <a:p>
                      <a:pPr algn="ctr"/>
                      <a:r>
                        <a:rPr lang="ru-RU" sz="3200" dirty="0" smtClean="0"/>
                        <a:t>70 + 6 - 3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29 - 5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32 + 7</a:t>
                      </a:r>
                    </a:p>
                  </a:txBody>
                  <a:tcPr/>
                </a:tc>
              </a:tr>
              <a:tr h="335429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Задача №2</a:t>
                      </a:r>
                    </a:p>
                    <a:p>
                      <a:pPr algn="just"/>
                      <a:r>
                        <a:rPr lang="ru-RU" sz="3200" dirty="0" smtClean="0"/>
                        <a:t>Коля съехал с горки 28</a:t>
                      </a:r>
                      <a:r>
                        <a:rPr lang="ru-RU" sz="3200" baseline="0" dirty="0" smtClean="0"/>
                        <a:t> раз, а Петя на 7 раз меньше. Сколько раз съехал с горки Петя?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Задача №2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Коля съехал с горки 36</a:t>
                      </a:r>
                      <a:r>
                        <a:rPr lang="ru-RU" sz="3200" baseline="0" dirty="0" smtClean="0"/>
                        <a:t> раз, а Петя на 4 раза меньше. Сколько раз съехал с горки Петя?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41" t="45027" r="14102" b="43177"/>
          <a:stretch/>
        </p:blipFill>
        <p:spPr>
          <a:xfrm>
            <a:off x="0" y="0"/>
            <a:ext cx="12192000" cy="1117460"/>
          </a:xfrm>
          <a:prstGeom prst="rect">
            <a:avLst/>
          </a:prstGeom>
        </p:spPr>
      </p:pic>
      <p:pic>
        <p:nvPicPr>
          <p:cNvPr id="5122" name="Picture 2" descr="http://illustrators.ru/uploads/illustration/image/587173/main_587173_original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4706" r="12920" b="11919"/>
          <a:stretch/>
        </p:blipFill>
        <p:spPr bwMode="auto">
          <a:xfrm>
            <a:off x="4247881" y="3006121"/>
            <a:ext cx="3696237" cy="3358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http://illustrators.ru/uploads/illustration/image/587173/main_587173_original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5" b="90146" l="8837" r="54574">
                        <a14:backgroundMark x1="47752" y1="30292" x2="47752" y2="30292"/>
                        <a14:backgroundMark x1="46202" y1="29927" x2="46202" y2="29927"/>
                        <a14:backgroundMark x1="50853" y1="30839" x2="50853" y2="3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2" t="6706" r="39925" b="8082"/>
          <a:stretch/>
        </p:blipFill>
        <p:spPr bwMode="auto">
          <a:xfrm>
            <a:off x="599529" y="1326653"/>
            <a:ext cx="2652020" cy="3745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75" y="1326653"/>
            <a:ext cx="3310415" cy="285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03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37" t="40626" r="31226" b="35959"/>
          <a:stretch/>
        </p:blipFill>
        <p:spPr>
          <a:xfrm>
            <a:off x="2764665" y="577826"/>
            <a:ext cx="9144000" cy="2322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2" y="364590"/>
            <a:ext cx="1928503" cy="274872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3113317"/>
            <a:ext cx="12531144" cy="4288435"/>
            <a:chOff x="0" y="2782067"/>
            <a:chExt cx="12531144" cy="428843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2782067"/>
              <a:ext cx="9259910" cy="2330846"/>
              <a:chOff x="0" y="3389923"/>
              <a:chExt cx="12192000" cy="3468077"/>
            </a:xfrm>
          </p:grpSpPr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0" y="4739656"/>
              <a:ext cx="9259910" cy="2330846"/>
              <a:chOff x="0" y="3389923"/>
              <a:chExt cx="12192000" cy="3468077"/>
            </a:xfrm>
          </p:grpSpPr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271234" y="2782067"/>
              <a:ext cx="9259910" cy="2330846"/>
              <a:chOff x="0" y="3389923"/>
              <a:chExt cx="12192000" cy="3468077"/>
            </a:xfrm>
          </p:grpSpPr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3271234" y="4739656"/>
              <a:ext cx="9259910" cy="2330846"/>
              <a:chOff x="0" y="3389923"/>
              <a:chExt cx="12192000" cy="3468077"/>
            </a:xfrm>
          </p:grpSpPr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237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62" t="37808" r="15785" b="29445"/>
          <a:stretch/>
        </p:blipFill>
        <p:spPr>
          <a:xfrm>
            <a:off x="0" y="0"/>
            <a:ext cx="12192000" cy="3085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20398" t="49756" r="65558" b="29445"/>
          <a:stretch/>
        </p:blipFill>
        <p:spPr>
          <a:xfrm>
            <a:off x="2252777" y="4062070"/>
            <a:ext cx="2353473" cy="1959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36689" t="50319" r="49267" b="28882"/>
          <a:stretch/>
        </p:blipFill>
        <p:spPr>
          <a:xfrm>
            <a:off x="6096000" y="4204761"/>
            <a:ext cx="2353473" cy="1959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53691" t="50319" r="32265" b="28882"/>
          <a:stretch/>
        </p:blipFill>
        <p:spPr>
          <a:xfrm rot="10800000">
            <a:off x="2183297" y="3398617"/>
            <a:ext cx="2353473" cy="1959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71800" t="51444" r="14156" b="27757"/>
          <a:stretch/>
        </p:blipFill>
        <p:spPr>
          <a:xfrm rot="5400000">
            <a:off x="5829600" y="4401681"/>
            <a:ext cx="2353473" cy="19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77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50762" y="91528"/>
            <a:ext cx="11359166" cy="74560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Как будем искать паровозикам вагончики?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656823"/>
            <a:ext cx="1648497" cy="189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6546" y="1114720"/>
            <a:ext cx="9828213" cy="5743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66738" y="6040192"/>
            <a:ext cx="1184856" cy="81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45" t="30414" r="14201" b="44762"/>
          <a:stretch/>
        </p:blipFill>
        <p:spPr>
          <a:xfrm>
            <a:off x="0" y="0"/>
            <a:ext cx="12192000" cy="2342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5" y="2756079"/>
            <a:ext cx="5434885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Чтобы найти неизвестное слагаемое, нужно…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425" y="4018299"/>
            <a:ext cx="5434885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Чтобы найти неизвестное уменьшаемое, нужно…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7425" y="5280519"/>
            <a:ext cx="5434885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Чтобы найти неизвестное вычитаемое, нужно…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26557" y="2756079"/>
            <a:ext cx="5434885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из суммы вычесть известное слагаемое.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26557" y="4018299"/>
            <a:ext cx="5434885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к вычитаемому прибавить разность.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6557" y="5280519"/>
            <a:ext cx="5434885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из уменьшаемого вычесть разность.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65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46" t="31470" r="26772" b="54269"/>
          <a:stretch/>
        </p:blipFill>
        <p:spPr>
          <a:xfrm>
            <a:off x="0" y="619920"/>
            <a:ext cx="12192000" cy="16242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2569565"/>
            <a:ext cx="12531144" cy="4288435"/>
            <a:chOff x="0" y="2782067"/>
            <a:chExt cx="12531144" cy="428843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2782067"/>
              <a:ext cx="9259910" cy="2330846"/>
              <a:chOff x="0" y="3389923"/>
              <a:chExt cx="12192000" cy="3468077"/>
            </a:xfrm>
          </p:grpSpPr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0" y="4739656"/>
              <a:ext cx="9259910" cy="2330846"/>
              <a:chOff x="0" y="3389923"/>
              <a:chExt cx="12192000" cy="3468077"/>
            </a:xfrm>
          </p:grpSpPr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271234" y="2782067"/>
              <a:ext cx="9259910" cy="2330846"/>
              <a:chOff x="0" y="3389923"/>
              <a:chExt cx="12192000" cy="3468077"/>
            </a:xfrm>
          </p:grpSpPr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271234" y="4739656"/>
              <a:ext cx="9259910" cy="2330846"/>
              <a:chOff x="0" y="3389923"/>
              <a:chExt cx="12192000" cy="3468077"/>
            </a:xfrm>
          </p:grpSpPr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490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2892802"/>
            <a:ext cx="12531144" cy="4288435"/>
            <a:chOff x="0" y="2782067"/>
            <a:chExt cx="12531144" cy="428843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2782067"/>
              <a:ext cx="9259910" cy="2330846"/>
              <a:chOff x="0" y="3389923"/>
              <a:chExt cx="12192000" cy="3468077"/>
            </a:xfrm>
          </p:grpSpPr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0" y="4739656"/>
              <a:ext cx="9259910" cy="2330846"/>
              <a:chOff x="0" y="3389923"/>
              <a:chExt cx="12192000" cy="3468077"/>
            </a:xfrm>
          </p:grpSpPr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271234" y="2782067"/>
              <a:ext cx="9259910" cy="2330846"/>
              <a:chOff x="0" y="3389923"/>
              <a:chExt cx="12192000" cy="3468077"/>
            </a:xfrm>
          </p:grpSpPr>
          <p:pic>
            <p:nvPicPr>
              <p:cNvPr id="1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271234" y="4739656"/>
              <a:ext cx="9259910" cy="2330846"/>
              <a:chOff x="0" y="3389923"/>
              <a:chExt cx="12192000" cy="3468077"/>
            </a:xfrm>
          </p:grpSpPr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65760" y="30480"/>
            <a:ext cx="11826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№4</a:t>
            </a:r>
          </a:p>
          <a:p>
            <a:r>
              <a:rPr lang="ru-RU" sz="3600" dirty="0" smtClean="0"/>
              <a:t>64 + 3                  92 + 6</a:t>
            </a:r>
          </a:p>
          <a:p>
            <a:r>
              <a:rPr lang="ru-RU" sz="3600" dirty="0" smtClean="0"/>
              <a:t>37 + 2                  21 + 8</a:t>
            </a:r>
          </a:p>
          <a:p>
            <a:r>
              <a:rPr lang="ru-RU" sz="3600" dirty="0" smtClean="0"/>
              <a:t>46 + 3                  74 + 5</a:t>
            </a:r>
          </a:p>
          <a:p>
            <a:r>
              <a:rPr lang="ru-RU" sz="3600" dirty="0" smtClean="0"/>
              <a:t>51 + 7                  83 + 4</a:t>
            </a:r>
          </a:p>
        </p:txBody>
      </p:sp>
    </p:spTree>
    <p:extLst>
      <p:ext uri="{BB962C8B-B14F-4D97-AF65-F5344CB8AC3E}">
        <p14:creationId xmlns:p14="http://schemas.microsoft.com/office/powerpoint/2010/main" val="20209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50762" y="91528"/>
            <a:ext cx="11359166" cy="74560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Как посчитать такой пример: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58 - 6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656823"/>
            <a:ext cx="1648497" cy="1894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762" y="2608877"/>
            <a:ext cx="270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58 - 6 =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5911" y="3624540"/>
            <a:ext cx="213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50 + 8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36382" y="2581042"/>
            <a:ext cx="4262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(50 + 8) - 6 = 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147771" y="2608877"/>
            <a:ext cx="4262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50 + (8 - 6) = 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1243250" y="2608876"/>
            <a:ext cx="1120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52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843565" y="4640203"/>
            <a:ext cx="428866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сумма разрядных слагаемых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92428" y="3387144"/>
            <a:ext cx="251137" cy="42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04362" y="3384204"/>
            <a:ext cx="251137" cy="42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6ee78bd2-4339-4042-adc0-bcc64641998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2547570a-e5f4-4946-a4c3-82580e4247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</Words>
  <Application>Microsoft Office PowerPoint</Application>
  <PresentationFormat>Произвольный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2017-11-30T10:41:09Z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