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3" r:id="rId4"/>
  </p:sldMasterIdLst>
  <p:notesMasterIdLst>
    <p:notesMasterId r:id="rId21"/>
  </p:notesMasterIdLst>
  <p:handoutMasterIdLst>
    <p:handoutMasterId r:id="rId22"/>
  </p:handoutMasterIdLst>
  <p:sldIdLst>
    <p:sldId id="263" r:id="rId5"/>
    <p:sldId id="269" r:id="rId6"/>
    <p:sldId id="313" r:id="rId7"/>
    <p:sldId id="288" r:id="rId8"/>
    <p:sldId id="347" r:id="rId9"/>
    <p:sldId id="350" r:id="rId10"/>
    <p:sldId id="351" r:id="rId11"/>
    <p:sldId id="278" r:id="rId12"/>
    <p:sldId id="333" r:id="rId13"/>
    <p:sldId id="346" r:id="rId14"/>
    <p:sldId id="348" r:id="rId15"/>
    <p:sldId id="349" r:id="rId16"/>
    <p:sldId id="352" r:id="rId17"/>
    <p:sldId id="287" r:id="rId18"/>
    <p:sldId id="295" r:id="rId19"/>
    <p:sldId id="26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CC99"/>
    <a:srgbClr val="FFFF99"/>
    <a:srgbClr val="99CCFF"/>
    <a:srgbClr val="CCFF99"/>
    <a:srgbClr val="FFCCFF"/>
    <a:srgbClr val="FF0000"/>
    <a:srgbClr val="99FF66"/>
    <a:srgbClr val="FFC000"/>
    <a:srgbClr val="FF6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96C2C-1453-4857-807C-3E6A6D8B114A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0F877-C3FF-41E2-A53F-919DF9825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6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6.png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21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9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4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5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44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68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10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0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1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4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4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3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0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676F6-E1A9-4189-97C2-57B3295F990C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3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691" r:id="rId14"/>
    <p:sldLayoutId id="2147483692" r:id="rId15"/>
    <p:sldLayoutId id="214748369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41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2388" t="19928" r="8486" b="10194"/>
          <a:stretch/>
        </p:blipFill>
        <p:spPr>
          <a:xfrm>
            <a:off x="0" y="0"/>
            <a:ext cx="12192000" cy="692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108" y="3439014"/>
            <a:ext cx="12192000" cy="3468077"/>
            <a:chOff x="0" y="3389923"/>
            <a:chExt cx="12192000" cy="3468077"/>
          </a:xfrm>
        </p:grpSpPr>
        <p:pic>
          <p:nvPicPr>
            <p:cNvPr id="5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0" y="4358198"/>
              <a:ext cx="9298546" cy="249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2893454" y="4358198"/>
              <a:ext cx="9298546" cy="249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0" y="3389923"/>
              <a:ext cx="9298546" cy="249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2893454" y="3389923"/>
              <a:ext cx="9298546" cy="249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/>
          <a:srcRect l="17897" t="40625" r="25980" b="45466"/>
          <a:stretch/>
        </p:blipFill>
        <p:spPr>
          <a:xfrm>
            <a:off x="175525" y="1633612"/>
            <a:ext cx="12016475" cy="1674253"/>
          </a:xfrm>
          <a:prstGeom prst="rect">
            <a:avLst/>
          </a:prstGeom>
        </p:spPr>
      </p:pic>
      <p:sp>
        <p:nvSpPr>
          <p:cNvPr id="32" name="Скругленная прямоугольная выноска 31"/>
          <p:cNvSpPr/>
          <p:nvPr/>
        </p:nvSpPr>
        <p:spPr>
          <a:xfrm>
            <a:off x="1777283" y="91527"/>
            <a:ext cx="8474300" cy="673462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Какие числа и знаки «потерялись»?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31" y="191458"/>
            <a:ext cx="1341536" cy="154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ая прямоугольная выноска 11"/>
          <p:cNvSpPr/>
          <p:nvPr/>
        </p:nvSpPr>
        <p:spPr>
          <a:xfrm>
            <a:off x="1236094" y="170630"/>
            <a:ext cx="7907905" cy="457565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Поработаем самостоятельно.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" y="333707"/>
            <a:ext cx="1174547" cy="13498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3442" t="29181" r="13805" b="29270"/>
          <a:stretch/>
        </p:blipFill>
        <p:spPr>
          <a:xfrm>
            <a:off x="111617" y="2490617"/>
            <a:ext cx="12080383" cy="387887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06097" y="3116688"/>
            <a:ext cx="3116687" cy="1687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6" name="Picture 4" descr="http://its-my-life.ru/upload/iblock/318/3185e7febc8c87b055b5fe8fa0d27e7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89" y="785611"/>
            <a:ext cx="4904118" cy="415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6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056" y="2471353"/>
            <a:ext cx="7367772" cy="2873380"/>
            <a:chOff x="0" y="1043188"/>
            <a:chExt cx="12193057" cy="5396249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1043188"/>
              <a:ext cx="12192000" cy="3468077"/>
              <a:chOff x="0" y="3389923"/>
              <a:chExt cx="12192000" cy="3468077"/>
            </a:xfrm>
          </p:grpSpPr>
          <p:pic>
            <p:nvPicPr>
              <p:cNvPr id="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/>
            <a:srcRect b="12915"/>
            <a:stretch/>
          </p:blipFill>
          <p:spPr>
            <a:xfrm>
              <a:off x="0" y="3418506"/>
              <a:ext cx="12193057" cy="3020931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1554" t="24443" r="15235" b="49322"/>
          <a:stretch/>
        </p:blipFill>
        <p:spPr>
          <a:xfrm>
            <a:off x="0" y="0"/>
            <a:ext cx="12192000" cy="247135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0" y="3984620"/>
            <a:ext cx="7367772" cy="2873380"/>
            <a:chOff x="0" y="1043188"/>
            <a:chExt cx="12193057" cy="539624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0" y="1043188"/>
              <a:ext cx="12192000" cy="3468077"/>
              <a:chOff x="0" y="3389923"/>
              <a:chExt cx="12192000" cy="3468077"/>
            </a:xfrm>
          </p:grpSpPr>
          <p:pic>
            <p:nvPicPr>
              <p:cNvPr id="1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3"/>
            <a:srcRect b="12915"/>
            <a:stretch/>
          </p:blipFill>
          <p:spPr>
            <a:xfrm>
              <a:off x="0" y="3418506"/>
              <a:ext cx="12193057" cy="3020931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253524" y="2471353"/>
            <a:ext cx="7367772" cy="2873380"/>
            <a:chOff x="0" y="1043188"/>
            <a:chExt cx="12193057" cy="5396249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0" y="1043188"/>
              <a:ext cx="12192000" cy="3468077"/>
              <a:chOff x="0" y="3389923"/>
              <a:chExt cx="12192000" cy="3468077"/>
            </a:xfrm>
          </p:grpSpPr>
          <p:pic>
            <p:nvPicPr>
              <p:cNvPr id="2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/>
            <a:srcRect b="12915"/>
            <a:stretch/>
          </p:blipFill>
          <p:spPr>
            <a:xfrm>
              <a:off x="0" y="3418506"/>
              <a:ext cx="12193057" cy="3020931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5254580" y="3984620"/>
            <a:ext cx="7367772" cy="2873380"/>
            <a:chOff x="0" y="1043188"/>
            <a:chExt cx="12193057" cy="5396249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0" y="1043188"/>
              <a:ext cx="12192000" cy="3468077"/>
              <a:chOff x="0" y="3389923"/>
              <a:chExt cx="12192000" cy="3468077"/>
            </a:xfrm>
          </p:grpSpPr>
          <p:pic>
            <p:nvPicPr>
              <p:cNvPr id="2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/>
            <a:srcRect b="12915"/>
            <a:stretch/>
          </p:blipFill>
          <p:spPr>
            <a:xfrm>
              <a:off x="0" y="3418506"/>
              <a:ext cx="12193057" cy="3020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67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255" t="38512" r="15291" b="44058"/>
          <a:stretch/>
        </p:blipFill>
        <p:spPr>
          <a:xfrm>
            <a:off x="0" y="0"/>
            <a:ext cx="12192000" cy="1648917"/>
          </a:xfrm>
          <a:prstGeom prst="rect">
            <a:avLst/>
          </a:prstGeom>
        </p:spPr>
      </p:pic>
      <p:pic>
        <p:nvPicPr>
          <p:cNvPr id="14338" name="Picture 2" descr="http://img-fotki.yandex.ru/get/9167/41039971.193/0_a7d64_5595a29c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19" y="1365435"/>
            <a:ext cx="2381563" cy="291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mages.vfl.ru/ii/1468224899/60febc23/13339348_m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161" y="2665896"/>
            <a:ext cx="2424493" cy="322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900igr.net/up/datai/252094/0004-010-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19" y="4277748"/>
            <a:ext cx="1971622" cy="262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73741"/>
              </p:ext>
            </p:extLst>
          </p:nvPr>
        </p:nvGraphicFramePr>
        <p:xfrm>
          <a:off x="524978" y="1988610"/>
          <a:ext cx="6935100" cy="429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6739"/>
                <a:gridCol w="1455313"/>
                <a:gridCol w="1378039"/>
                <a:gridCol w="1275009"/>
              </a:tblGrid>
              <a:tr h="10740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latin typeface="Book Antiqua" panose="02040602050305030304" pitchFamily="18" charset="0"/>
                        </a:rPr>
                        <a:t>I</a:t>
                      </a:r>
                      <a:endParaRPr lang="ru-RU" sz="60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latin typeface="Book Antiqua" panose="02040602050305030304" pitchFamily="18" charset="0"/>
                        </a:rPr>
                        <a:t>II</a:t>
                      </a:r>
                      <a:endParaRPr lang="ru-RU" sz="60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 smtClean="0">
                          <a:latin typeface="Book Antiqua" panose="02040602050305030304" pitchFamily="18" charset="0"/>
                        </a:rPr>
                        <a:t>III</a:t>
                      </a:r>
                      <a:endParaRPr lang="ru-RU" sz="60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1074070">
                <a:tc>
                  <a:txBody>
                    <a:bodyPr/>
                    <a:lstStyle/>
                    <a:p>
                      <a:r>
                        <a:rPr lang="ru-RU" sz="3600" dirty="0" err="1" smtClean="0"/>
                        <a:t>Карлсон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407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Винни-Пух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74070">
                <a:tc>
                  <a:txBody>
                    <a:bodyPr/>
                    <a:lstStyle/>
                    <a:p>
                      <a:r>
                        <a:rPr lang="ru-RU" sz="3600" dirty="0" err="1" smtClean="0"/>
                        <a:t>Сиропчик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2" y="2901256"/>
            <a:ext cx="3191652" cy="317520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Давайте вспомним, чему мы учились сегодня на уроке.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261977" y="525655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вам особенно понравилось?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Спасибо за урок! </a:t>
            </a:r>
          </a:p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До новых встреч!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0316" y="283336"/>
            <a:ext cx="8242478" cy="3139321"/>
          </a:xfrm>
          <a:prstGeom prst="rect">
            <a:avLst/>
          </a:prstGeom>
          <a:noFill/>
          <a:ln w="76200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6600" dirty="0" smtClean="0"/>
              <a:t>С. 62 №4 (3 </a:t>
            </a:r>
            <a:r>
              <a:rPr lang="ru-RU" sz="6600" dirty="0" err="1" smtClean="0"/>
              <a:t>ур</a:t>
            </a:r>
            <a:r>
              <a:rPr lang="ru-RU" sz="6600" dirty="0" smtClean="0"/>
              <a:t>.), </a:t>
            </a:r>
          </a:p>
          <a:p>
            <a:pPr algn="ctr"/>
            <a:r>
              <a:rPr lang="ru-RU" sz="6600" dirty="0" smtClean="0"/>
              <a:t>№6 (2 ст.), №8.</a:t>
            </a:r>
            <a:endParaRPr lang="ru-RU" sz="6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59" y="3548663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3" y="145177"/>
            <a:ext cx="3191652" cy="3175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1" y="3494206"/>
            <a:ext cx="222771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03" y="3494206"/>
            <a:ext cx="2395938" cy="3175200"/>
          </a:xfrm>
          <a:prstGeom prst="rect">
            <a:avLst/>
          </a:prstGeom>
        </p:spPr>
      </p:pic>
      <p:pic>
        <p:nvPicPr>
          <p:cNvPr id="9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92" y="145795"/>
            <a:ext cx="2633268" cy="3174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77" y="145177"/>
            <a:ext cx="2762763" cy="3175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77" y="3494206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2854406" y="867374"/>
            <a:ext cx="6585808" cy="1721279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Здравствуйте, ребята!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Я рада новой встрече с вами!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0" y="2707504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854406" y="867374"/>
            <a:ext cx="6585808" cy="1721279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Найдите тему нашего урока на стр. </a:t>
            </a:r>
            <a:r>
              <a:rPr lang="ru-RU" sz="3600" dirty="0" smtClean="0">
                <a:solidFill>
                  <a:schemeClr val="tx1"/>
                </a:solidFill>
              </a:rPr>
              <a:t>61 </a:t>
            </a:r>
            <a:r>
              <a:rPr lang="ru-RU" sz="3600" dirty="0">
                <a:solidFill>
                  <a:schemeClr val="tx1"/>
                </a:solidFill>
              </a:rPr>
              <a:t>учебника. Чему мы будем учиться на уроке?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0" y="2707504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5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515155" y="195201"/>
            <a:ext cx="11372045" cy="1054049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Найдите выражения - «друзей» - с одинаковыми значениями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953453"/>
            <a:ext cx="1566742" cy="18888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6114" t="43618" r="14795" b="38600"/>
          <a:stretch/>
        </p:blipFill>
        <p:spPr>
          <a:xfrm>
            <a:off x="4414" y="3804341"/>
            <a:ext cx="12187586" cy="1763534"/>
          </a:xfrm>
          <a:prstGeom prst="rect">
            <a:avLst/>
          </a:prstGeom>
        </p:spPr>
      </p:pic>
      <p:pic>
        <p:nvPicPr>
          <p:cNvPr id="1028" name="Picture 4" descr="https://st.depositphotos.com/1007168/1272/i/950/depositphotos_12728355-stock-photo-funny-numbers-cartoon-mascot-character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13"/>
          <a:stretch/>
        </p:blipFill>
        <p:spPr bwMode="auto">
          <a:xfrm>
            <a:off x="6342845" y="1705711"/>
            <a:ext cx="5428445" cy="159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93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515155" y="195202"/>
            <a:ext cx="11333407" cy="769528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Что нужно сделать в №2?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7" y="579966"/>
            <a:ext cx="1566742" cy="1888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3640" t="39392" r="17765" b="47228"/>
          <a:stretch/>
        </p:blipFill>
        <p:spPr>
          <a:xfrm>
            <a:off x="193182" y="2562226"/>
            <a:ext cx="11977352" cy="1313533"/>
          </a:xfrm>
          <a:prstGeom prst="rect">
            <a:avLst/>
          </a:prstGeom>
        </p:spPr>
      </p:pic>
      <p:pic>
        <p:nvPicPr>
          <p:cNvPr id="11" name="Picture 4" descr="https://st.depositphotos.com/1007168/1272/i/950/depositphotos_12728355-stock-photo-funny-numbers-cartoon-mascot-character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t="50030" r="-1424" b="-1117"/>
          <a:stretch/>
        </p:blipFill>
        <p:spPr bwMode="auto">
          <a:xfrm>
            <a:off x="6201177" y="4900587"/>
            <a:ext cx="5389809" cy="157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515155" y="195202"/>
            <a:ext cx="11346287" cy="1041170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Давайте вспомним, как называются компоненты при вычитании.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2" y="1106397"/>
            <a:ext cx="1678835" cy="19294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1348" y="1517128"/>
            <a:ext cx="29706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9</a:t>
            </a:r>
            <a:r>
              <a:rPr lang="ru-RU" sz="6600" dirty="0" smtClean="0"/>
              <a:t> - </a:t>
            </a:r>
            <a:r>
              <a:rPr lang="ru-RU" sz="6600" dirty="0" smtClean="0">
                <a:solidFill>
                  <a:srgbClr val="00B050"/>
                </a:solidFill>
              </a:rPr>
              <a:t>3</a:t>
            </a:r>
            <a:r>
              <a:rPr lang="ru-RU" sz="6600" dirty="0" smtClean="0"/>
              <a:t> = </a:t>
            </a:r>
            <a:r>
              <a:rPr lang="ru-RU" sz="6600" dirty="0" smtClean="0">
                <a:solidFill>
                  <a:srgbClr val="0070C0"/>
                </a:solidFill>
              </a:rPr>
              <a:t>6</a:t>
            </a:r>
            <a:endParaRPr lang="ru-RU" sz="66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2982" y="2519924"/>
            <a:ext cx="29706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уменьшаемое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8903" y="3211269"/>
            <a:ext cx="29706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вычитаемое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5328" y="2542431"/>
            <a:ext cx="29706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разность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515154" y="195202"/>
            <a:ext cx="11346287" cy="1041170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Какой компонент неизвестен в уравнении?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515153" y="182886"/>
            <a:ext cx="11346287" cy="1041170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Что «спряталось» под квадратом с х?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515153" y="187946"/>
            <a:ext cx="11346287" cy="1041170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 вы догадались, что уменьшаемое - </a:t>
            </a:r>
          </a:p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это два красных круга и четыре синих?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7797" t="28830" r="34493" b="57086"/>
          <a:stretch/>
        </p:blipFill>
        <p:spPr>
          <a:xfrm>
            <a:off x="268322" y="4311466"/>
            <a:ext cx="11773424" cy="195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5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7" y="875763"/>
            <a:ext cx="1678835" cy="1929459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92427" y="202301"/>
            <a:ext cx="11307652" cy="673462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Кто уже понял, как найти неизвестное уменьшаемое?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4385" y="2956597"/>
            <a:ext cx="5350657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Чтобы найти неизвестное уменьшаемое, нужно …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024385" y="4156926"/>
            <a:ext cx="5350657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… к вычитаемому прибавить разность.</a:t>
            </a:r>
            <a:endParaRPr lang="ru-RU" sz="3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7797" t="28830" r="34493" b="57086"/>
          <a:stretch/>
        </p:blipFill>
        <p:spPr>
          <a:xfrm>
            <a:off x="3024402" y="1162704"/>
            <a:ext cx="8167340" cy="13555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8293" t="30590" r="65771" b="31206"/>
          <a:stretch/>
        </p:blipFill>
        <p:spPr>
          <a:xfrm>
            <a:off x="7503802" y="2518280"/>
            <a:ext cx="3043019" cy="41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0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29345" r="-106" b="806"/>
          <a:stretch/>
        </p:blipFill>
        <p:spPr bwMode="auto">
          <a:xfrm>
            <a:off x="0" y="45076"/>
            <a:ext cx="12192000" cy="68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3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-1057" y="1461751"/>
            <a:ext cx="12193057" cy="5396249"/>
            <a:chOff x="0" y="1043188"/>
            <a:chExt cx="12193057" cy="5396249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0" y="1043188"/>
              <a:ext cx="12192000" cy="3468077"/>
              <a:chOff x="0" y="3389923"/>
              <a:chExt cx="12192000" cy="3468077"/>
            </a:xfrm>
          </p:grpSpPr>
          <p:pic>
            <p:nvPicPr>
              <p:cNvPr id="12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4358198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0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2893454" y="3389923"/>
                <a:ext cx="9298546" cy="2499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/>
            <a:srcRect b="12915"/>
            <a:stretch/>
          </p:blipFill>
          <p:spPr>
            <a:xfrm>
              <a:off x="0" y="3418506"/>
              <a:ext cx="12193057" cy="3020931"/>
            </a:xfrm>
            <a:prstGeom prst="rect">
              <a:avLst/>
            </a:prstGeom>
          </p:spPr>
        </p:pic>
      </p:grpSp>
      <p:sp>
        <p:nvSpPr>
          <p:cNvPr id="13" name="Скругленная прямоугольная выноска 12"/>
          <p:cNvSpPr/>
          <p:nvPr/>
        </p:nvSpPr>
        <p:spPr>
          <a:xfrm>
            <a:off x="1236095" y="170630"/>
            <a:ext cx="5306374" cy="457565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Решим уравнения.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" y="333707"/>
            <a:ext cx="1174547" cy="1349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5004" y="1816684"/>
            <a:ext cx="3090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х -  5  = 1 2 </a:t>
            </a:r>
            <a:endParaRPr lang="ru-RU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5242518" y="1816684"/>
            <a:ext cx="3667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а -  3  = 1 4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326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2196CA-8D48-47B0-9C8C-268F70368960}">
  <ds:schemaRefs>
    <ds:schemaRef ds:uri="http://schemas.microsoft.com/office/2006/documentManagement/types"/>
    <ds:schemaRef ds:uri="http://schemas.microsoft.com/sharepoint/v3"/>
    <ds:schemaRef ds:uri="http://purl.org/dc/elements/1.1/"/>
    <ds:schemaRef ds:uri="6ee78bd2-4339-4042-adc0-bcc646419980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2547570a-e5f4-4946-a4c3-82580e42479e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196</Words>
  <Application>Microsoft Office PowerPoint</Application>
  <PresentationFormat>Широкоэкранный</PresentationFormat>
  <Paragraphs>36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Segoe UI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2017-07-10T13:40:08Z</dcterms:created>
  <dcterms:modified xsi:type="dcterms:W3CDTF">2017-11-12T16:48:05Z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