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5" r:id="rId3"/>
    <p:sldId id="397" r:id="rId4"/>
    <p:sldId id="310" r:id="rId5"/>
    <p:sldId id="299" r:id="rId6"/>
    <p:sldId id="374" r:id="rId7"/>
    <p:sldId id="353" r:id="rId8"/>
    <p:sldId id="388" r:id="rId9"/>
    <p:sldId id="384" r:id="rId10"/>
    <p:sldId id="403" r:id="rId11"/>
    <p:sldId id="416" r:id="rId12"/>
    <p:sldId id="418" r:id="rId13"/>
    <p:sldId id="419" r:id="rId14"/>
    <p:sldId id="420" r:id="rId15"/>
    <p:sldId id="394" r:id="rId16"/>
    <p:sldId id="410" r:id="rId17"/>
    <p:sldId id="406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EEEED1"/>
    <a:srgbClr val="EC675A"/>
    <a:srgbClr val="EA655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8529-6276-4CE4-B6CD-CF111EE5BCD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1930-E3BF-4C37-9B8E-4D1D58C1C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6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2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4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9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4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7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841F-CBD2-4C85-929C-0DD8E9C18225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51" t="20378" r="8263" b="10607"/>
          <a:stretch/>
        </p:blipFill>
        <p:spPr>
          <a:xfrm>
            <a:off x="0" y="0"/>
            <a:ext cx="1226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задание № 5 на стр. 61 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427" t="17257" r="25962" b="51947"/>
          <a:stretch/>
        </p:blipFill>
        <p:spPr>
          <a:xfrm>
            <a:off x="1478628" y="1099930"/>
            <a:ext cx="9335146" cy="2906548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19257" y="92293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Подготовьте сообщения об этих растениях и животных.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allpaperup.com/uploads/wallpapers/2016/07/14/995982/eef756af26b26790be6c7c65ed0e9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26" y="278296"/>
            <a:ext cx="5486400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Рысь обыкновенная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6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rba7muz.ru/image2.png?i=5838&amp;k=belij-a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8713" y="159026"/>
            <a:ext cx="3127513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Белый аист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886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yrranga.ru/betulaceae/betula_nana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4870" y="5764695"/>
            <a:ext cx="5181600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Карликовая берёза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707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dasinok.ru/images/photos/medium/dac9930da6f390c2e6d7fb1fb7bd6b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45773"/>
            <a:ext cx="5181600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Толокнянка (медвежье ушко)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449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dirty="0" smtClean="0">
                <a:solidFill>
                  <a:schemeClr val="tx1"/>
                </a:solidFill>
              </a:rPr>
              <a:t>Почему растение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Венерин башмачок </a:t>
            </a:r>
            <a:r>
              <a:rPr lang="ru-RU" sz="2800" dirty="0" smtClean="0">
                <a:solidFill>
                  <a:schemeClr val="tx1"/>
                </a:solidFill>
              </a:rPr>
              <a:t>так интересно называется?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796" t="35734" r="27084" b="20244"/>
          <a:stretch/>
        </p:blipFill>
        <p:spPr>
          <a:xfrm>
            <a:off x="0" y="3637720"/>
            <a:ext cx="5870714" cy="3220280"/>
          </a:xfrm>
          <a:prstGeom prst="rect">
            <a:avLst/>
          </a:prstGeom>
        </p:spPr>
      </p:pic>
      <p:pic>
        <p:nvPicPr>
          <p:cNvPr id="20484" name="Picture 4" descr="http://demiart.ru/forum/uploads14/post-253980-13916107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110">
            <a:off x="5899825" y="1518805"/>
            <a:ext cx="5609120" cy="3741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78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zoopicture.ru/assets/2010/08/zubr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78" y="92294"/>
            <a:ext cx="5633691" cy="40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4633968" cy="596819"/>
          </a:xfrm>
          <a:prstGeom prst="wedgeRoundRectCallout">
            <a:avLst>
              <a:gd name="adj1" fmla="val -26810"/>
              <a:gd name="adj2" fmla="val 135010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dirty="0" smtClean="0">
                <a:solidFill>
                  <a:schemeClr val="tx1"/>
                </a:solidFill>
              </a:rPr>
              <a:t>Прочитаем о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зубрах.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695" t="28850" r="27184" b="25135"/>
          <a:stretch/>
        </p:blipFill>
        <p:spPr>
          <a:xfrm>
            <a:off x="-1" y="3204081"/>
            <a:ext cx="6372779" cy="36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8450" y="927440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825331" y="92295"/>
            <a:ext cx="10688382" cy="693316"/>
          </a:xfrm>
          <a:prstGeom prst="wedgeRoundRectCallout">
            <a:avLst>
              <a:gd name="adj1" fmla="val -41582"/>
              <a:gd name="adj2" fmla="val 10779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Ответим на вопросы на стр. 91 учебника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518" t="21241" r="29935" b="57201"/>
          <a:stretch/>
        </p:blipFill>
        <p:spPr>
          <a:xfrm>
            <a:off x="1891684" y="1362509"/>
            <a:ext cx="9925879" cy="25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1889" y="1146220"/>
            <a:ext cx="3138152" cy="41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72362" y="260300"/>
            <a:ext cx="10178603" cy="1066224"/>
          </a:xfrm>
          <a:prstGeom prst="wedgeRoundRectCallout">
            <a:avLst>
              <a:gd name="adj1" fmla="val 41222"/>
              <a:gd name="adj2" fmla="val 11948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Проверьте свои знания - выполните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тестовые задания на стр. 32-33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952" t="14744" r="33403" b="6206"/>
          <a:stretch/>
        </p:blipFill>
        <p:spPr>
          <a:xfrm>
            <a:off x="2884867" y="1571221"/>
            <a:ext cx="3979573" cy="51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2555587" y="4097088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38" y="2640128"/>
            <a:ext cx="3382735" cy="4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381190" y="2681178"/>
            <a:ext cx="21145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179" y="1932407"/>
            <a:ext cx="3502024" cy="4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38657" y="367929"/>
            <a:ext cx="10372198" cy="1229049"/>
          </a:xfrm>
          <a:prstGeom prst="wedgeRoundRectCallout">
            <a:avLst>
              <a:gd name="adj1" fmla="val -30699"/>
              <a:gd name="adj2" fmla="val 9425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Здравствуйте, ребята! Давайте повторим то, что мы узнали на прошлом уроке.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53792"/>
            <a:ext cx="9350060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ТПО с</a:t>
            </a:r>
            <a:r>
              <a:rPr lang="ru-RU" sz="6600" dirty="0" smtClean="0"/>
              <a:t>. 60 №2, 3.</a:t>
            </a:r>
            <a:endParaRPr lang="ru-RU" sz="6600" dirty="0"/>
          </a:p>
        </p:txBody>
      </p:sp>
      <p:pic>
        <p:nvPicPr>
          <p:cNvPr id="4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398">
            <a:off x="7906906" y="4333300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3" y="2987290"/>
            <a:ext cx="3382735" cy="4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sap-test.ru/img/tsvetok-5-lepestkov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615381"/>
            <a:ext cx="4070772" cy="52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53950" y="4883535"/>
            <a:ext cx="1187970" cy="17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6068" y="1070098"/>
            <a:ext cx="2709466" cy="36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47936" y="142551"/>
            <a:ext cx="10372198" cy="1061526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На лепестках ромашки спрятались вопросы. Выбирайте любой лепесток и отвечайте на вопрос.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52019" y="2876409"/>
            <a:ext cx="1211753" cy="118792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61391" y="1902856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05044" y="2701929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09207" y="4196457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29651" y="4224872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3814" y="2819593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89433" y="1817356"/>
            <a:ext cx="58647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породы кошек вы знаете?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093321" y="2417523"/>
            <a:ext cx="456499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интересного вы знаете о кошках?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93321" y="3482024"/>
            <a:ext cx="45608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породы собак вы знаете?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62383" y="4546525"/>
            <a:ext cx="459176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Какая порода собак вам больше всего нравится?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9433" y="5594480"/>
            <a:ext cx="58647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собаки служат людям?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8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2207" y="926199"/>
            <a:ext cx="2390148" cy="31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50021" y="7972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Посмотрите на фото. Как вы думаете, что это за животное?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50021" y="7972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dirty="0" smtClean="0">
                <a:solidFill>
                  <a:schemeClr val="tx1"/>
                </a:solidFill>
              </a:rPr>
              <a:t>Это морская корова. К сожалению, это животное вымерло, его можно увидеть только на картинках.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50021" y="7972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Предположите, о чём пойдёт речь сегодня на уроке.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0021" y="7972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тему урока на стр. 88 учебника.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6" name="Picture 8" descr="http://www.samogid.ru/sites/default/files/imagecache/640x480/1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1" y="1124980"/>
            <a:ext cx="8167967" cy="5487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268155" y="1278727"/>
            <a:ext cx="1519580" cy="22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5496" y="124390"/>
            <a:ext cx="11576098" cy="1056355"/>
          </a:xfrm>
          <a:prstGeom prst="wedgeRoundRectCallout">
            <a:avLst>
              <a:gd name="adj1" fmla="val -36039"/>
              <a:gd name="adj2" fmla="val 102221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учебные задачи мы поставим перед собой?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343" t="27219" r="24741" b="34194"/>
          <a:stretch/>
        </p:blipFill>
        <p:spPr>
          <a:xfrm>
            <a:off x="1866483" y="1881808"/>
            <a:ext cx="6453808" cy="3117146"/>
          </a:xfrm>
          <a:prstGeom prst="rect">
            <a:avLst/>
          </a:prstGeom>
        </p:spPr>
      </p:pic>
      <p:pic>
        <p:nvPicPr>
          <p:cNvPr id="19458" name="Picture 2" descr="http://xgatedental.ru/horfemumg/img9438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7" y="216604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задание №1 на стр. 60 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130" t="33017" r="19954" b="42527"/>
          <a:stretch/>
        </p:blipFill>
        <p:spPr>
          <a:xfrm>
            <a:off x="2014331" y="1126435"/>
            <a:ext cx="8918714" cy="21931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36854" y="3836002"/>
            <a:ext cx="6851373" cy="1815882"/>
          </a:xfrm>
          <a:prstGeom prst="rect">
            <a:avLst/>
          </a:prstGeom>
          <a:solidFill>
            <a:schemeClr val="bg1">
              <a:alpha val="50196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</a:rPr>
              <a:t>"Красная книга" - для редких растений,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arial" panose="020B0604020202020204" pitchFamily="34" charset="0"/>
              </a:rPr>
              <a:t>"Красная книга" - для редких животных.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arial" panose="020B0604020202020204" pitchFamily="34" charset="0"/>
              </a:rPr>
              <a:t>Всем, кому в мире грозит истребленье,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arial" panose="020B0604020202020204" pitchFamily="34" charset="0"/>
              </a:rPr>
              <a:t>Дарит спасенье запрет на охоту. </a:t>
            </a:r>
            <a:endParaRPr lang="ru-RU" sz="28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Почему Красная книга именно такого цвета?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09092" y="92293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Для чего люди создали Красную книгу?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3699" y="1416676"/>
            <a:ext cx="2545727" cy="33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47731" y="111352"/>
            <a:ext cx="10921283" cy="1485628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Люди думали, что природа неисчерпаема. Сколько ни брать у неё, всё снова само собой восстановится. Однако, это не так.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47731" y="111352"/>
            <a:ext cx="10921283" cy="1485628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Некоторых животных ради шкур и мяса люди совсем истребили, а некоторые находятся под угрозой исчезновения. Это означает, что их осталось очень мало.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47731" y="111352"/>
            <a:ext cx="10921283" cy="1485628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dirty="0" smtClean="0">
                <a:solidFill>
                  <a:schemeClr val="tx1"/>
                </a:solidFill>
              </a:rPr>
              <a:t>Угрозы для жизни животных - чрезмерная охота, разрушение мест обитания. Например, при прокладывании дороги через лес остаются без дома сотни животных.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8" name="Picture 6" descr="http://cdnimg.rg.ru/img/content/113/84/87/Dich_prodana_Viktor_Sadchikov_tass_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5" y="1881807"/>
            <a:ext cx="7133122" cy="4755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64976" y="952980"/>
            <a:ext cx="1597019" cy="23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003" y="92294"/>
            <a:ext cx="8641724" cy="603165"/>
          </a:xfrm>
          <a:prstGeom prst="wedgeRoundRectCallout">
            <a:avLst>
              <a:gd name="adj1" fmla="val -37655"/>
              <a:gd name="adj2" fmla="val 9534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Как же можно спасти животных? Подумайте.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souo-mos.ru/wp-content/uploads/2014/09/mje4G5w4Vq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83" y="1152938"/>
            <a:ext cx="8193295" cy="5462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0249" y="1139687"/>
            <a:ext cx="2545727" cy="33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311964" y="100752"/>
            <a:ext cx="10459325" cy="1038935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Рассмотрите растения и животных из Красной книги. Как они называются? Какие из них вы видели?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9731" t="24864" r="35028" b="8288"/>
          <a:stretch/>
        </p:blipFill>
        <p:spPr>
          <a:xfrm>
            <a:off x="2021514" y="1311964"/>
            <a:ext cx="5200348" cy="55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361</Words>
  <Application>Microsoft Office PowerPoint</Application>
  <PresentationFormat>Широкоэкранный</PresentationFormat>
  <Paragraphs>41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881</cp:revision>
  <dcterms:created xsi:type="dcterms:W3CDTF">2017-07-25T14:36:55Z</dcterms:created>
  <dcterms:modified xsi:type="dcterms:W3CDTF">2017-11-26T15:33:16Z</dcterms:modified>
</cp:coreProperties>
</file>