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5" r:id="rId3"/>
    <p:sldId id="397" r:id="rId4"/>
    <p:sldId id="310" r:id="rId5"/>
    <p:sldId id="299" r:id="rId6"/>
    <p:sldId id="374" r:id="rId7"/>
    <p:sldId id="388" r:id="rId8"/>
    <p:sldId id="353" r:id="rId9"/>
    <p:sldId id="398" r:id="rId10"/>
    <p:sldId id="399" r:id="rId11"/>
    <p:sldId id="400" r:id="rId12"/>
    <p:sldId id="401" r:id="rId13"/>
    <p:sldId id="402" r:id="rId14"/>
    <p:sldId id="384" r:id="rId15"/>
    <p:sldId id="394" r:id="rId16"/>
    <p:sldId id="403" r:id="rId17"/>
    <p:sldId id="385" r:id="rId18"/>
    <p:sldId id="405" r:id="rId19"/>
    <p:sldId id="407" r:id="rId20"/>
    <p:sldId id="404" r:id="rId21"/>
    <p:sldId id="393" r:id="rId22"/>
    <p:sldId id="408" r:id="rId23"/>
    <p:sldId id="409" r:id="rId24"/>
    <p:sldId id="395" r:id="rId25"/>
    <p:sldId id="406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D1"/>
    <a:srgbClr val="EC675A"/>
    <a:srgbClr val="EA655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8529-6276-4CE4-B6CD-CF111EE5BCDA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B1930-E3BF-4C37-9B8E-4D1D58C1C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6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2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B1930-E3BF-4C37-9B8E-4D1D58C1C1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4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9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2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4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7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841F-CBD2-4C85-929C-0DD8E9C18225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6A0E-08A3-40E2-9A63-2E1F7DE3E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51" t="20378" r="8263" b="10607"/>
          <a:stretch/>
        </p:blipFill>
        <p:spPr>
          <a:xfrm>
            <a:off x="0" y="0"/>
            <a:ext cx="1226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елая мэнская ко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6" y="584775"/>
            <a:ext cx="619125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426" y="0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Мэнкс</a:t>
            </a:r>
            <a:endParaRPr lang="ru-RU" sz="3200" dirty="0"/>
          </a:p>
        </p:txBody>
      </p:sp>
      <p:pic>
        <p:nvPicPr>
          <p:cNvPr id="9220" name="Picture 4" descr="мраморный окрас шотландская вислоухая кошк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91" y="3296992"/>
            <a:ext cx="6059626" cy="341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3379" y="2712217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Скоттиш</a:t>
            </a:r>
            <a:r>
              <a:rPr lang="ru-RU" sz="3200" dirty="0"/>
              <a:t> </a:t>
            </a:r>
            <a:r>
              <a:rPr lang="ru-RU" sz="3200" dirty="0" err="1"/>
              <a:t>Фолд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63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турецкая ангор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6" y="584775"/>
            <a:ext cx="6191250" cy="38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426" y="0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Турецкая </a:t>
            </a:r>
            <a:r>
              <a:rPr lang="ru-RU" sz="3200" dirty="0" err="1"/>
              <a:t>ангора</a:t>
            </a:r>
            <a:endParaRPr lang="ru-RU" sz="3200" dirty="0"/>
          </a:p>
        </p:txBody>
      </p:sp>
      <p:pic>
        <p:nvPicPr>
          <p:cNvPr id="10244" name="Picture 4" descr="Персидская кош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5719" r="3202" b="5244"/>
          <a:stretch/>
        </p:blipFill>
        <p:spPr bwMode="auto">
          <a:xfrm>
            <a:off x="5962917" y="2756080"/>
            <a:ext cx="5692235" cy="392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3409" y="2158288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Персидская кошка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24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3182" y="776322"/>
            <a:ext cx="1254094" cy="18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44699" y="92293"/>
            <a:ext cx="8641724" cy="603165"/>
          </a:xfrm>
          <a:prstGeom prst="wedgeRoundRectCallout">
            <a:avLst>
              <a:gd name="adj1" fmla="val -37655"/>
              <a:gd name="adj2" fmla="val 9534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Как много интересного я узнал о кошках!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6827" y="1030283"/>
            <a:ext cx="10685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sz="2400" dirty="0"/>
              <a:t>У кошки рисунок поверхности носа уникален, как отпечаток пальца у людей.</a:t>
            </a:r>
          </a:p>
          <a:p>
            <a:pPr algn="just" fontAlgn="base">
              <a:buFont typeface="+mj-lt"/>
              <a:buAutoNum type="arabicPeriod"/>
            </a:pPr>
            <a:r>
              <a:rPr lang="ru-RU" sz="2400" dirty="0"/>
              <a:t>Кошки мяукают только для людей, друг с другом они никогда этого не делают.</a:t>
            </a:r>
          </a:p>
          <a:p>
            <a:pPr algn="just" fontAlgn="base">
              <a:buFont typeface="+mj-lt"/>
              <a:buAutoNum type="arabicPeriod"/>
            </a:pPr>
            <a:r>
              <a:rPr lang="ru-RU" sz="2400" dirty="0" smtClean="0"/>
              <a:t>У </a:t>
            </a:r>
            <a:r>
              <a:rPr lang="ru-RU" sz="2400" dirty="0"/>
              <a:t>кошек на задних лапах по четыре пальца, а на передних — пять</a:t>
            </a:r>
            <a:r>
              <a:rPr lang="ru-RU" sz="2400" dirty="0" smtClean="0"/>
              <a:t>.</a:t>
            </a:r>
          </a:p>
          <a:p>
            <a:pPr algn="just" fontAlgn="base">
              <a:buFont typeface="+mj-lt"/>
              <a:buAutoNum type="arabicPeriod"/>
            </a:pPr>
            <a:r>
              <a:rPr lang="ru-RU" sz="2400" dirty="0"/>
              <a:t>Кошка ничего не видит прям у себя под носом. По этой причине, она не всегда может сразу найти то, что вы ей дали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0" name="Picture 2" descr="http://www.tinydog.ru/wp-content/uploads/2016/09/vsegda-li-goryachie-ushki-i-nos-u-kotov-1-9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15" y="2966128"/>
            <a:ext cx="5837808" cy="3891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3182" y="776322"/>
            <a:ext cx="1254094" cy="18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44699" y="92293"/>
            <a:ext cx="8641724" cy="603165"/>
          </a:xfrm>
          <a:prstGeom prst="wedgeRoundRectCallout">
            <a:avLst>
              <a:gd name="adj1" fmla="val -37655"/>
              <a:gd name="adj2" fmla="val 9534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Как много интересного я узнал о кошках!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0918" y="1004571"/>
            <a:ext cx="10801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sz="2400" dirty="0" smtClean="0"/>
              <a:t>Коты </a:t>
            </a:r>
            <a:r>
              <a:rPr lang="ru-RU" sz="2400" dirty="0"/>
              <a:t>могут прыгнуть в </a:t>
            </a:r>
            <a:r>
              <a:rPr lang="ru-RU" sz="2400" dirty="0" smtClean="0"/>
              <a:t>высоту </a:t>
            </a:r>
            <a:r>
              <a:rPr lang="ru-RU" sz="2400" dirty="0"/>
              <a:t>в пять раз выше собственного роста.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 smtClean="0"/>
              <a:t>Кошка </a:t>
            </a:r>
            <a:r>
              <a:rPr lang="ru-RU" sz="2400" dirty="0" err="1" smtClean="0"/>
              <a:t>Пусс</a:t>
            </a:r>
            <a:r>
              <a:rPr lang="ru-RU" sz="2400" dirty="0" smtClean="0"/>
              <a:t> из </a:t>
            </a:r>
            <a:r>
              <a:rPr lang="ru-RU" sz="2400" dirty="0"/>
              <a:t>Англии — самая старая кошка на свете, она </a:t>
            </a:r>
            <a:r>
              <a:rPr lang="ru-RU" sz="2400" dirty="0" smtClean="0"/>
              <a:t>прожила 36 лет.</a:t>
            </a:r>
            <a:endParaRPr lang="ru-RU" sz="2400" dirty="0"/>
          </a:p>
          <a:p>
            <a:pPr fontAlgn="base">
              <a:buFont typeface="+mj-lt"/>
              <a:buAutoNum type="arabicPeriod"/>
            </a:pPr>
            <a:r>
              <a:rPr lang="ru-RU" sz="2400" dirty="0" smtClean="0"/>
              <a:t>Кошки </a:t>
            </a:r>
            <a:r>
              <a:rPr lang="ru-RU" sz="2400" dirty="0"/>
              <a:t>— очень ленивые млекопитающие. Их ежедневный сон составляет 16 часов в день.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 smtClean="0"/>
              <a:t>С </a:t>
            </a:r>
            <a:r>
              <a:rPr lang="ru-RU" sz="2400" dirty="0"/>
              <a:t>помощью </a:t>
            </a:r>
            <a:r>
              <a:rPr lang="ru-RU" sz="2400" dirty="0" smtClean="0"/>
              <a:t>усов </a:t>
            </a:r>
            <a:r>
              <a:rPr lang="ru-RU" sz="2400" dirty="0"/>
              <a:t>кошка определяет, пролезет ли она в отверстие.</a:t>
            </a:r>
            <a:endParaRPr lang="ru-RU" sz="2400" i="0" dirty="0">
              <a:effectLst/>
            </a:endParaRPr>
          </a:p>
        </p:txBody>
      </p:sp>
      <p:pic>
        <p:nvPicPr>
          <p:cNvPr id="11266" name="Picture 2" descr="http://jvet.ru/wp-content/uploads/2016/10/zachem-kotu-u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3" y="3081694"/>
            <a:ext cx="6042090" cy="3776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9762" y="1493948"/>
            <a:ext cx="2545727" cy="33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63640" y="100751"/>
            <a:ext cx="11307650" cy="1393197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800" dirty="0" smtClean="0">
                <a:solidFill>
                  <a:schemeClr val="tx1"/>
                </a:solidFill>
              </a:rPr>
              <a:t>Собаки - тоже очень интересные животные, верные друзья людей. Существует около 400 пород собак. Рассмотрите собак разных пород в атласе - определителе.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110" name="Picture 14" descr="https://www.motto.net.ua/pic/201503/1280x1024/motto.net.ua-92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0" y="1705162"/>
            <a:ext cx="6207615" cy="4966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задания </a:t>
            </a:r>
            <a:r>
              <a:rPr lang="ru-RU" sz="3200" dirty="0" smtClean="0">
                <a:solidFill>
                  <a:schemeClr val="tx1"/>
                </a:solidFill>
              </a:rPr>
              <a:t>№2, 3 на </a:t>
            </a:r>
            <a:r>
              <a:rPr lang="ru-RU" sz="3200" dirty="0" smtClean="0">
                <a:solidFill>
                  <a:schemeClr val="tx1"/>
                </a:solidFill>
              </a:rPr>
              <a:t>стр. </a:t>
            </a:r>
            <a:r>
              <a:rPr lang="ru-RU" sz="3200" dirty="0" smtClean="0">
                <a:solidFill>
                  <a:schemeClr val="tx1"/>
                </a:solidFill>
              </a:rPr>
              <a:t>58-59  </a:t>
            </a:r>
            <a:r>
              <a:rPr lang="ru-RU" sz="3200" dirty="0" smtClean="0">
                <a:solidFill>
                  <a:schemeClr val="tx1"/>
                </a:solidFill>
              </a:rPr>
              <a:t>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935" t="14744" r="19349" b="12896"/>
          <a:stretch/>
        </p:blipFill>
        <p:spPr>
          <a:xfrm>
            <a:off x="2614411" y="1056068"/>
            <a:ext cx="7909273" cy="56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задания </a:t>
            </a:r>
            <a:r>
              <a:rPr lang="ru-RU" sz="3200" dirty="0" smtClean="0">
                <a:solidFill>
                  <a:schemeClr val="tx1"/>
                </a:solidFill>
              </a:rPr>
              <a:t>№2, 3 на </a:t>
            </a:r>
            <a:r>
              <a:rPr lang="ru-RU" sz="3200" dirty="0" smtClean="0">
                <a:solidFill>
                  <a:schemeClr val="tx1"/>
                </a:solidFill>
              </a:rPr>
              <a:t>стр. </a:t>
            </a:r>
            <a:r>
              <a:rPr lang="ru-RU" sz="3200" dirty="0" smtClean="0">
                <a:solidFill>
                  <a:schemeClr val="tx1"/>
                </a:solidFill>
              </a:rPr>
              <a:t>58-59  </a:t>
            </a:r>
            <a:r>
              <a:rPr lang="ru-RU" sz="3200" dirty="0" smtClean="0">
                <a:solidFill>
                  <a:schemeClr val="tx1"/>
                </a:solidFill>
              </a:rPr>
              <a:t>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095" t="30942" r="25287" b="12720"/>
          <a:stretch/>
        </p:blipFill>
        <p:spPr>
          <a:xfrm>
            <a:off x="1635616" y="1210614"/>
            <a:ext cx="9461627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takiedela.ru/wp-content/uploads/2013/12/f_4da7eeca6ae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2" y="1330003"/>
            <a:ext cx="4533311" cy="30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atm-book.ru/photos/5934ab0e353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28" y="3863663"/>
            <a:ext cx="3867920" cy="290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972" y="1095235"/>
            <a:ext cx="2545727" cy="33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96214" y="124115"/>
            <a:ext cx="11127347" cy="1112257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Собаки верно служат людям. Рассмотрите картинки, расскажите, как собаки помогают людям.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https://ryazan.infoskidka.ru/images/custom/1_28688915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46" y="1529108"/>
            <a:ext cx="4285961" cy="286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recensor.ru/wp-content/uploads/2016/07/460985_496798693719585_1395070196_o-768x5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990" y="3884579"/>
            <a:ext cx="4344388" cy="288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rostozoo.com.ua/var/corporate_site/storage/images/media/images/prostozoo_com_ua/stati/101_200/10_12_12/8/193100-1-rus-RU/8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" y="835696"/>
            <a:ext cx="460057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img.mycdn.me/getImage?disableStub=true&amp;type=VIDEO_S_720&amp;url=http%3A%2F%2Fi.ytimg.com%2Fvi%2FhoTPBEfdXJw%2F0.jpg&amp;signatureToken=-T85Pneg2Z4B2cSs7xip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83" y="2540671"/>
            <a:ext cx="68580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7769" y="1080395"/>
            <a:ext cx="666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Сенбернар Барри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77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0"/>
            <a:ext cx="666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Ньюфаундленд Танг</a:t>
            </a:r>
            <a:endParaRPr lang="ru-RU" sz="4000" dirty="0"/>
          </a:p>
        </p:txBody>
      </p:sp>
      <p:pic>
        <p:nvPicPr>
          <p:cNvPr id="15362" name="Picture 2" descr="http://bigpicture.ru/wp-content/uploads/2015/04/lifesavers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07" y="707886"/>
            <a:ext cx="7620000" cy="587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381190" y="2681178"/>
            <a:ext cx="21145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179" y="1932407"/>
            <a:ext cx="3502024" cy="46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38657" y="367929"/>
            <a:ext cx="10372198" cy="1229049"/>
          </a:xfrm>
          <a:prstGeom prst="wedgeRoundRectCallout">
            <a:avLst>
              <a:gd name="adj1" fmla="val -30699"/>
              <a:gd name="adj2" fmla="val 9425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Здравствуйте, ребята! Давайте повторим то, что мы узнали на прошлом уроке.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27" y="901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uprum-Regular"/>
              </a:rPr>
              <a:t>Эта собака – символ всех собак-спасателей. Кличка сенбернара Барри означает «медведь», такую кличку давали самому красивому и сильному щенку в помете. Родился Барри в </a:t>
            </a:r>
            <a:r>
              <a:rPr lang="ru-RU" dirty="0" smtClean="0">
                <a:solidFill>
                  <a:srgbClr val="000000"/>
                </a:solidFill>
                <a:latin typeface="Cuprum-Regular"/>
              </a:rPr>
              <a:t>горах Альпах. Под лавинами снега погибали тысячи людей, отправлявшихся в горы. </a:t>
            </a:r>
            <a:r>
              <a:rPr lang="ru-RU" dirty="0">
                <a:solidFill>
                  <a:srgbClr val="000000"/>
                </a:solidFill>
                <a:latin typeface="Cuprum-Regular"/>
              </a:rPr>
              <a:t>Барри за время своей службы </a:t>
            </a:r>
            <a:r>
              <a:rPr lang="ru-RU" dirty="0" smtClean="0">
                <a:solidFill>
                  <a:srgbClr val="000000"/>
                </a:solidFill>
                <a:latin typeface="Cuprum-Regular"/>
              </a:rPr>
              <a:t>«</a:t>
            </a:r>
            <a:r>
              <a:rPr lang="ru-RU" dirty="0">
                <a:solidFill>
                  <a:srgbClr val="000000"/>
                </a:solidFill>
                <a:latin typeface="Cuprum-Regular"/>
              </a:rPr>
              <a:t>вынес» из снежных завалов 40 людей и погиб, спасая 41. Он откопал из-под лавины человека и ждал прихода спасателей, когда тот очнулся. Испугавшись, спасенный ударил Барри ножом, приняв его за волка. Собака умерла, но память о ней живет до сих пор. В Париже спасателю-Барри установлен памятник.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29475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Helvetica Neue"/>
              </a:rPr>
              <a:t>Долгое время могучие ньюфаундленды работали спасателями на пляжах и кораблях, но пес Танг, плававший на пароходе «</a:t>
            </a:r>
            <a:r>
              <a:rPr lang="ru-RU" dirty="0" err="1">
                <a:latin typeface="Helvetica Neue"/>
              </a:rPr>
              <a:t>Ити</a:t>
            </a:r>
            <a:r>
              <a:rPr lang="ru-RU" dirty="0">
                <a:latin typeface="Helvetica Neue"/>
              </a:rPr>
              <a:t>», отличился особенно. </a:t>
            </a:r>
            <a:r>
              <a:rPr lang="ru-RU" dirty="0" smtClean="0">
                <a:latin typeface="Helvetica Neue"/>
              </a:rPr>
              <a:t>Зимой 1919 </a:t>
            </a:r>
            <a:r>
              <a:rPr lang="ru-RU" dirty="0">
                <a:latin typeface="Helvetica Neue"/>
              </a:rPr>
              <a:t>года сильный шторм бросил корабль на скалы, и спастись можно было, только натянув канат между кораблем и берегом и перебравшись по нему на сушу.</a:t>
            </a:r>
          </a:p>
          <a:p>
            <a:r>
              <a:rPr lang="ru-RU" dirty="0">
                <a:latin typeface="Helvetica Neue"/>
              </a:rPr>
              <a:t>Однако для этого нужно было преодолеть расстояние почти в километр по ледяной воде. И храбрый Танг сделал это: зажав в зубах конец каната, пес добрался до берега, где отдал веревку спасателям. Так этот отважный ньюфаундленд спас вся команду и стал национальным героем Канады…</a:t>
            </a:r>
            <a:endParaRPr lang="ru-RU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04" y="3807583"/>
            <a:ext cx="2723014" cy="36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972" t="33407" r="24496" b="20467"/>
          <a:stretch/>
        </p:blipFill>
        <p:spPr>
          <a:xfrm>
            <a:off x="0" y="0"/>
            <a:ext cx="6890196" cy="3924416"/>
          </a:xfrm>
          <a:prstGeom prst="rect">
            <a:avLst/>
          </a:prstGeom>
        </p:spPr>
      </p:pic>
      <p:pic>
        <p:nvPicPr>
          <p:cNvPr id="18434" name="Picture 2" descr="https://im0-tub-ru.yandex.net/i?id=08358a53c9eda2f62d6b2f310014d3d7&amp;n=33&amp;h=215&amp;w=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26" y="3142445"/>
            <a:ext cx="5305074" cy="3586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0823" y="3717431"/>
            <a:ext cx="2723014" cy="36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70" t="15801" r="24892" b="36840"/>
          <a:stretch/>
        </p:blipFill>
        <p:spPr>
          <a:xfrm>
            <a:off x="3988157" y="0"/>
            <a:ext cx="6787167" cy="4012634"/>
          </a:xfrm>
          <a:prstGeom prst="rect">
            <a:avLst/>
          </a:prstGeom>
        </p:spPr>
      </p:pic>
      <p:pic>
        <p:nvPicPr>
          <p:cNvPr id="17410" name="Picture 2" descr="http://st.depositphotos.com/1000893/3848/i/450/depositphotos_38489353-Beautiful-british-tabby-kitten-with-b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414"/>
            <a:ext cx="3799268" cy="56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0823" y="3717431"/>
            <a:ext cx="2723014" cy="36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835" t="37632" r="29643" b="16770"/>
          <a:stretch/>
        </p:blipFill>
        <p:spPr>
          <a:xfrm>
            <a:off x="5868473" y="223570"/>
            <a:ext cx="6323527" cy="3484668"/>
          </a:xfrm>
          <a:prstGeom prst="rect">
            <a:avLst/>
          </a:prstGeom>
        </p:spPr>
      </p:pic>
      <p:pic>
        <p:nvPicPr>
          <p:cNvPr id="16386" name="Picture 2" descr="http://barbosso.ucoz.ru/_fr/0/7655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3" y="3078050"/>
            <a:ext cx="5734050" cy="367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2" y="1508958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83335" y="105173"/>
            <a:ext cx="11706896" cy="1074270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 парах составьте план рассказа о домашнем питомце и составьте рассказ по плану.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490" t="37808" r="25250" b="31477"/>
          <a:stretch/>
        </p:blipFill>
        <p:spPr>
          <a:xfrm>
            <a:off x="1704678" y="1887782"/>
            <a:ext cx="10023496" cy="30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8450" y="927440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825331" y="92295"/>
            <a:ext cx="10688382" cy="693316"/>
          </a:xfrm>
          <a:prstGeom prst="wedgeRoundRectCallout">
            <a:avLst>
              <a:gd name="adj1" fmla="val -41582"/>
              <a:gd name="adj2" fmla="val 10779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Ответим на вопросы на стр. </a:t>
            </a:r>
            <a:r>
              <a:rPr lang="ru-RU" sz="3200" dirty="0" smtClean="0">
                <a:solidFill>
                  <a:schemeClr val="tx1"/>
                </a:solidFill>
              </a:rPr>
              <a:t>87 учебника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027" t="36096" r="29120" b="42346"/>
          <a:stretch/>
        </p:blipFill>
        <p:spPr>
          <a:xfrm>
            <a:off x="1798919" y="1683027"/>
            <a:ext cx="10347834" cy="26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1889" y="1146220"/>
            <a:ext cx="3138152" cy="41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72362" y="260300"/>
            <a:ext cx="10178603" cy="1066224"/>
          </a:xfrm>
          <a:prstGeom prst="wedgeRoundRectCallout">
            <a:avLst>
              <a:gd name="adj1" fmla="val 41222"/>
              <a:gd name="adj2" fmla="val 11948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Проверьте свои знания - выполните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тестовые задания на стр. </a:t>
            </a:r>
            <a:r>
              <a:rPr lang="ru-RU" sz="3600" dirty="0" smtClean="0">
                <a:solidFill>
                  <a:schemeClr val="tx1"/>
                </a:solidFill>
              </a:rPr>
              <a:t>30-31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952" t="14744" r="33403" b="6206"/>
          <a:stretch/>
        </p:blipFill>
        <p:spPr>
          <a:xfrm>
            <a:off x="2884867" y="1571221"/>
            <a:ext cx="3979573" cy="51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84360" y="737646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2555587" y="4097088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38" y="2640128"/>
            <a:ext cx="3382735" cy="4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3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53792"/>
            <a:ext cx="9350060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РТ с. </a:t>
            </a:r>
            <a:r>
              <a:rPr lang="ru-RU" sz="6600" dirty="0" smtClean="0"/>
              <a:t>59 </a:t>
            </a:r>
            <a:r>
              <a:rPr lang="ru-RU" sz="6600" dirty="0" smtClean="0"/>
              <a:t>№5.</a:t>
            </a:r>
            <a:endParaRPr lang="ru-RU" sz="6600" dirty="0"/>
          </a:p>
        </p:txBody>
      </p:sp>
      <p:pic>
        <p:nvPicPr>
          <p:cNvPr id="4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398">
            <a:off x="7906906" y="4333300"/>
            <a:ext cx="1613763" cy="24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3" y="2987290"/>
            <a:ext cx="3382735" cy="4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sap-test.ru/img/tsvetok-5-lepestkov-shab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0" y="615381"/>
            <a:ext cx="4070772" cy="52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53950" y="4883535"/>
            <a:ext cx="1187970" cy="17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6068" y="1070098"/>
            <a:ext cx="2709466" cy="36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47936" y="142551"/>
            <a:ext cx="10372198" cy="1061526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На лепестках ромашки спрятались вопросы. Выбирайте любой лепесток и отвечайте на вопрос.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52019" y="2876409"/>
            <a:ext cx="1211753" cy="118792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61391" y="1902856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05044" y="2701929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09207" y="4196457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29651" y="4224872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3814" y="2819593"/>
            <a:ext cx="991673" cy="669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89433" y="1817356"/>
            <a:ext cx="58647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Зачем люди держат животных дома?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093321" y="2417523"/>
            <a:ext cx="456499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 чём нужно помнить, заводя питомца?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93321" y="3482024"/>
            <a:ext cx="45608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Каких аквариумных рыбок вы знаете?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62383" y="4546525"/>
            <a:ext cx="459176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Каких домашних птиц вы знаете?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9433" y="5594480"/>
            <a:ext cx="586471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Можно ли держать в доме диких животных, например, ежа, белку?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8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2207" y="926199"/>
            <a:ext cx="2390148" cy="31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50021" y="7972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Сегодня мы продолжим говорить о домашних питомцах.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50021" y="7972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Отгадайте загадки.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50021" y="79729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 ком пойдёт </a:t>
            </a:r>
            <a:r>
              <a:rPr lang="ru-RU" sz="3600" dirty="0">
                <a:solidFill>
                  <a:schemeClr val="tx1"/>
                </a:solidFill>
              </a:rPr>
              <a:t>речь сегодня на </a:t>
            </a:r>
            <a:r>
              <a:rPr lang="ru-RU" sz="3600" dirty="0" smtClean="0">
                <a:solidFill>
                  <a:schemeClr val="tx1"/>
                </a:solidFill>
              </a:rPr>
              <a:t>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0021" y="76794"/>
            <a:ext cx="11681138" cy="733212"/>
          </a:xfrm>
          <a:prstGeom prst="wedgeRoundRectCallout">
            <a:avLst>
              <a:gd name="adj1" fmla="val 37343"/>
              <a:gd name="adj2" fmla="val 10322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тему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84 учебника.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366" y="1319302"/>
            <a:ext cx="47523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Заворчал живой замок, </a:t>
            </a:r>
          </a:p>
          <a:p>
            <a:r>
              <a:rPr lang="ru-RU" sz="3600" dirty="0" smtClean="0"/>
              <a:t>Лёг у двери поперёк.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2622" y="1319302"/>
            <a:ext cx="4185633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Острые ушки,</a:t>
            </a:r>
          </a:p>
          <a:p>
            <a:r>
              <a:rPr lang="ru-RU" sz="3600" dirty="0" smtClean="0"/>
              <a:t>На лапках подушки,</a:t>
            </a:r>
          </a:p>
          <a:p>
            <a:r>
              <a:rPr lang="ru-RU" sz="3600" dirty="0" smtClean="0"/>
              <a:t>Усы, как щетинка,</a:t>
            </a:r>
          </a:p>
          <a:p>
            <a:r>
              <a:rPr lang="ru-RU" sz="3600" dirty="0" smtClean="0"/>
              <a:t>Дугою спинка.</a:t>
            </a:r>
          </a:p>
        </p:txBody>
      </p:sp>
      <p:pic>
        <p:nvPicPr>
          <p:cNvPr id="2054" name="Picture 6" descr="http://nevseoboi.com.ua/uploads/posts/2010-09/1283799336_ad0821340571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 bwMode="auto">
          <a:xfrm>
            <a:off x="0" y="2807594"/>
            <a:ext cx="7074050" cy="41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268155" y="1278727"/>
            <a:ext cx="1519580" cy="22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5496" y="124390"/>
            <a:ext cx="11576098" cy="1056355"/>
          </a:xfrm>
          <a:prstGeom prst="wedgeRoundRectCallout">
            <a:avLst>
              <a:gd name="adj1" fmla="val -36039"/>
              <a:gd name="adj2" fmla="val 102221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учебные задачи мы поставим перед собой?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368" t="29710" r="24892" b="34551"/>
          <a:stretch/>
        </p:blipFill>
        <p:spPr>
          <a:xfrm>
            <a:off x="2228044" y="1906074"/>
            <a:ext cx="8975625" cy="40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26591" y="945361"/>
            <a:ext cx="1225445" cy="1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09093" y="92294"/>
            <a:ext cx="11706896" cy="628923"/>
          </a:xfrm>
          <a:prstGeom prst="wedgeRoundRectCallout">
            <a:avLst>
              <a:gd name="adj1" fmla="val -41395"/>
              <a:gd name="adj2" fmla="val 10836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Выполним </a:t>
            </a:r>
            <a:r>
              <a:rPr lang="ru-RU" sz="3200" dirty="0" smtClean="0">
                <a:solidFill>
                  <a:schemeClr val="tx1"/>
                </a:solidFill>
              </a:rPr>
              <a:t>задание </a:t>
            </a:r>
            <a:r>
              <a:rPr lang="ru-RU" sz="3200" dirty="0" smtClean="0">
                <a:solidFill>
                  <a:schemeClr val="tx1"/>
                </a:solidFill>
              </a:rPr>
              <a:t>№</a:t>
            </a:r>
            <a:r>
              <a:rPr lang="ru-RU" sz="3200" dirty="0" smtClean="0">
                <a:solidFill>
                  <a:schemeClr val="tx1"/>
                </a:solidFill>
              </a:rPr>
              <a:t>1 на </a:t>
            </a:r>
            <a:r>
              <a:rPr lang="ru-RU" sz="3200" dirty="0" smtClean="0">
                <a:solidFill>
                  <a:schemeClr val="tx1"/>
                </a:solidFill>
              </a:rPr>
              <a:t>стр. </a:t>
            </a:r>
            <a:r>
              <a:rPr lang="ru-RU" sz="3200" dirty="0" smtClean="0">
                <a:solidFill>
                  <a:schemeClr val="tx1"/>
                </a:solidFill>
              </a:rPr>
              <a:t>58 </a:t>
            </a:r>
            <a:r>
              <a:rPr lang="ru-RU" sz="3200" dirty="0" smtClean="0">
                <a:solidFill>
                  <a:schemeClr val="tx1"/>
                </a:solidFill>
              </a:rPr>
              <a:t>рабочей тетради.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736" t="36576" r="19051" b="10079"/>
          <a:stretch/>
        </p:blipFill>
        <p:spPr>
          <a:xfrm>
            <a:off x="1365160" y="1223494"/>
            <a:ext cx="10406130" cy="54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icep.ru/wp-content/uploads/2016/1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602" flipH="1">
            <a:off x="164976" y="952980"/>
            <a:ext cx="1597019" cy="23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5003" y="92294"/>
            <a:ext cx="8641724" cy="603165"/>
          </a:xfrm>
          <a:prstGeom prst="wedgeRoundRectCallout">
            <a:avLst>
              <a:gd name="adj1" fmla="val -37655"/>
              <a:gd name="adj2" fmla="val 9534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Сколько всего есть пород кошек?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vancitybuzz.com/wp-content/uploads/2014/02/shutterstock_97506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78" y="1062213"/>
            <a:ext cx="8086904" cy="539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a7b/00016a0a-d0dcfa4b/5/hello_html_674b0f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3699" y="1416676"/>
            <a:ext cx="2545727" cy="33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47731" y="111352"/>
            <a:ext cx="10921283" cy="1485628"/>
          </a:xfrm>
          <a:prstGeom prst="wedgeRoundRectCallout">
            <a:avLst>
              <a:gd name="adj1" fmla="val 38542"/>
              <a:gd name="adj2" fmla="val 8034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200" dirty="0" smtClean="0">
                <a:solidFill>
                  <a:schemeClr val="tx1"/>
                </a:solidFill>
              </a:rPr>
              <a:t>На свете около 60 разных поро</a:t>
            </a:r>
            <a:r>
              <a:rPr lang="ru-RU" sz="3200" dirty="0" smtClean="0">
                <a:solidFill>
                  <a:schemeClr val="tx1"/>
                </a:solidFill>
              </a:rPr>
              <a:t>д кошек. Но большинство кошек, живущих в домах, ни к какой породе не относятся. Их так и называют - домашние кошки.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usatiki.ru/files/images/138141182765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5" y="1879868"/>
            <a:ext cx="6160358" cy="4791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шка американского кер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584775"/>
            <a:ext cx="6191250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26" y="0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Американский </a:t>
            </a:r>
            <a:r>
              <a:rPr lang="ru-RU" sz="3200" dirty="0" err="1" smtClean="0"/>
              <a:t>керл</a:t>
            </a:r>
            <a:endParaRPr lang="ru-RU" sz="3200" dirty="0"/>
          </a:p>
        </p:txBody>
      </p:sp>
      <p:pic>
        <p:nvPicPr>
          <p:cNvPr id="8196" name="Picture 4" descr="леопардовая бенгальская кошка - фото кошек разных по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5" y="3492321"/>
            <a:ext cx="6209048" cy="323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0750" y="2907546"/>
            <a:ext cx="619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Бенгальская кошка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13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667</Words>
  <Application>Microsoft Office PowerPoint</Application>
  <PresentationFormat>Широкоэкранный</PresentationFormat>
  <Paragraphs>60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Cuprum-Regular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832</cp:revision>
  <dcterms:created xsi:type="dcterms:W3CDTF">2017-07-25T14:36:55Z</dcterms:created>
  <dcterms:modified xsi:type="dcterms:W3CDTF">2017-08-01T14:44:23Z</dcterms:modified>
</cp:coreProperties>
</file>