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15" r:id="rId3"/>
    <p:sldId id="375" r:id="rId4"/>
    <p:sldId id="376" r:id="rId5"/>
    <p:sldId id="310" r:id="rId6"/>
    <p:sldId id="299" r:id="rId7"/>
    <p:sldId id="357" r:id="rId8"/>
    <p:sldId id="353" r:id="rId9"/>
    <p:sldId id="377" r:id="rId10"/>
    <p:sldId id="367" r:id="rId11"/>
    <p:sldId id="374" r:id="rId12"/>
    <p:sldId id="369" r:id="rId13"/>
    <p:sldId id="378" r:id="rId14"/>
    <p:sldId id="366" r:id="rId15"/>
    <p:sldId id="379" r:id="rId16"/>
    <p:sldId id="380" r:id="rId17"/>
    <p:sldId id="381" r:id="rId18"/>
    <p:sldId id="382" r:id="rId19"/>
    <p:sldId id="284" r:id="rId20"/>
    <p:sldId id="285" r:id="rId21"/>
    <p:sldId id="286" r:id="rId22"/>
    <p:sldId id="28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D1"/>
    <a:srgbClr val="EC675A"/>
    <a:srgbClr val="EA6554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58529-6276-4CE4-B6CD-CF111EE5BCDA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B1930-E3BF-4C37-9B8E-4D1D58C1C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884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B1930-E3BF-4C37-9B8E-4D1D58C1C1B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968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B1930-E3BF-4C37-9B8E-4D1D58C1C1B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35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B1930-E3BF-4C37-9B8E-4D1D58C1C1B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75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B1930-E3BF-4C37-9B8E-4D1D58C1C1B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189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B1930-E3BF-4C37-9B8E-4D1D58C1C1B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9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B1930-E3BF-4C37-9B8E-4D1D58C1C1B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68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043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24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19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5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8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2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93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4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7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56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841F-CBD2-4C85-929C-0DD8E9C18225}" type="datetimeFigureOut">
              <a:rPr lang="ru-RU" smtClean="0"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36A0E-08A3-40E2-9A63-2E1F7DE3E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9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51" t="20378" r="8263" b="10607"/>
          <a:stretch/>
        </p:blipFill>
        <p:spPr>
          <a:xfrm>
            <a:off x="0" y="0"/>
            <a:ext cx="12263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7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126591" y="945361"/>
            <a:ext cx="1225445" cy="18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09093" y="92294"/>
            <a:ext cx="11706896" cy="989531"/>
          </a:xfrm>
          <a:prstGeom prst="wedgeRoundRectCallout">
            <a:avLst>
              <a:gd name="adj1" fmla="val -41395"/>
              <a:gd name="adj2" fmla="val 108364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Поработаем в парах. Назовите растения. Какие из них культурные, а какие дикорастущие?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132" t="24076" r="19843" b="32966"/>
          <a:stretch/>
        </p:blipFill>
        <p:spPr>
          <a:xfrm>
            <a:off x="1571222" y="1712891"/>
            <a:ext cx="10456166" cy="450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126591" y="945361"/>
            <a:ext cx="1225445" cy="18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09093" y="92294"/>
            <a:ext cx="11706896" cy="628923"/>
          </a:xfrm>
          <a:prstGeom prst="wedgeRoundRectCallout">
            <a:avLst>
              <a:gd name="adj1" fmla="val -41395"/>
              <a:gd name="adj2" fmla="val 108364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Выполним задание </a:t>
            </a:r>
            <a:r>
              <a:rPr lang="ru-RU" sz="3200" dirty="0" smtClean="0">
                <a:solidFill>
                  <a:schemeClr val="tx1"/>
                </a:solidFill>
              </a:rPr>
              <a:t>№1 </a:t>
            </a:r>
            <a:r>
              <a:rPr lang="ru-RU" sz="3200" dirty="0" smtClean="0">
                <a:solidFill>
                  <a:schemeClr val="tx1"/>
                </a:solidFill>
              </a:rPr>
              <a:t>на стр. </a:t>
            </a:r>
            <a:r>
              <a:rPr lang="ru-RU" sz="3200" dirty="0" smtClean="0">
                <a:solidFill>
                  <a:schemeClr val="tx1"/>
                </a:solidFill>
              </a:rPr>
              <a:t>48 </a:t>
            </a:r>
            <a:r>
              <a:rPr lang="ru-RU" sz="3200" dirty="0" smtClean="0">
                <a:solidFill>
                  <a:schemeClr val="tx1"/>
                </a:solidFill>
              </a:rPr>
              <a:t>рабочей тетради.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490" t="34287" r="14201" b="22051"/>
          <a:stretch/>
        </p:blipFill>
        <p:spPr>
          <a:xfrm>
            <a:off x="1365159" y="1265565"/>
            <a:ext cx="10549179" cy="384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2487" y="1313645"/>
            <a:ext cx="2545727" cy="339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99247" y="158078"/>
            <a:ext cx="11449316" cy="1271477"/>
          </a:xfrm>
          <a:prstGeom prst="wedgeRoundRectCallout">
            <a:avLst>
              <a:gd name="adj1" fmla="val 38542"/>
              <a:gd name="adj2" fmla="val 80346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Культурные растения очень разнообразны. Попробуйте сами назвать группы культурных растений, используя рисунки.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124" name="Picture 4" descr="https://tsvetydoma.ru/wp-content/uploads/2016/11/1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7" y="1587256"/>
            <a:ext cx="3398993" cy="5098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fs00.infourok.ru/images/doc/152/175614/hello_html_m646c7e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95" y="1734161"/>
            <a:ext cx="3402947" cy="2553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td2.mycdn.me/image?id=851756234926&amp;t=20&amp;plc=WEB&amp;tkn=*1l5wPjaEPpAIGnPfLQ6eeCm4bb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95" y="4468968"/>
            <a:ext cx="3402947" cy="221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71697" y="1938992"/>
            <a:ext cx="3019580" cy="112976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Культурные</a:t>
            </a:r>
          </a:p>
          <a:p>
            <a:pPr algn="ctr"/>
            <a:r>
              <a:rPr lang="ru-RU" sz="3600" dirty="0" smtClean="0"/>
              <a:t> растения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71697" y="3323471"/>
            <a:ext cx="3019580" cy="59170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B050"/>
                </a:solidFill>
              </a:rPr>
              <a:t>деревья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71697" y="4173115"/>
            <a:ext cx="3019580" cy="59170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B050"/>
                </a:solidFill>
              </a:rPr>
              <a:t>кустарники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71697" y="5022759"/>
            <a:ext cx="3019580" cy="59170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B050"/>
                </a:solidFill>
              </a:rPr>
              <a:t>травы</a:t>
            </a:r>
            <a:endParaRPr lang="ru-RU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2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3851" y="649841"/>
            <a:ext cx="2545727" cy="339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656823" y="158078"/>
            <a:ext cx="11075830" cy="563139"/>
          </a:xfrm>
          <a:prstGeom prst="wedgeRoundRectCallout">
            <a:avLst>
              <a:gd name="adj1" fmla="val 38542"/>
              <a:gd name="adj2" fmla="val 80346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А ещё культурные растения делятся по-другому на группы.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77450" y="1339763"/>
            <a:ext cx="3019580" cy="112976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Культурные</a:t>
            </a:r>
          </a:p>
          <a:p>
            <a:pPr algn="ctr"/>
            <a:r>
              <a:rPr lang="ru-RU" sz="3600" dirty="0" smtClean="0"/>
              <a:t> растения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77450" y="2677618"/>
            <a:ext cx="3019580" cy="59170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B050"/>
                </a:solidFill>
              </a:rPr>
              <a:t>овощные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81064" y="3477419"/>
            <a:ext cx="3019580" cy="59170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B050"/>
                </a:solidFill>
              </a:rPr>
              <a:t>плодовые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97038" y="4249354"/>
            <a:ext cx="3019580" cy="59170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B050"/>
                </a:solidFill>
              </a:rPr>
              <a:t>зерновые</a:t>
            </a:r>
            <a:endParaRPr lang="ru-RU" sz="3600" dirty="0">
              <a:solidFill>
                <a:srgbClr val="00B050"/>
              </a:solidFill>
            </a:endParaRPr>
          </a:p>
        </p:txBody>
      </p:sp>
      <p:pic>
        <p:nvPicPr>
          <p:cNvPr id="8194" name="Picture 2" descr="http://ustuza.shem.pnzreg.ru/files/ustuza_shem_pnzreg_ru/kapus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2" y="779534"/>
            <a:ext cx="3044694" cy="2283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tlasprirodirossii.ru/wp-content/uploads/2012/05/Sliva-domashnyaya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6" y="3063055"/>
            <a:ext cx="3078050" cy="2148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kievnews.net/wp-content/uploads/2017/01/1485599882_10201820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04" y="780256"/>
            <a:ext cx="3652478" cy="2282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ovetclub.ru/tim/e9f381367c6be35d26fec9d0ce6b46d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30" y="3063055"/>
            <a:ext cx="3433014" cy="2147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platbe.ru/sites/platbe.ru/files/hlopkovoe_po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83" y="4764821"/>
            <a:ext cx="4849355" cy="2093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297038" y="5021289"/>
            <a:ext cx="3019580" cy="59170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B050"/>
                </a:solidFill>
              </a:rPr>
              <a:t>декоративные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97038" y="5802516"/>
            <a:ext cx="3019580" cy="59170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B050"/>
                </a:solidFill>
              </a:rPr>
              <a:t>прядильные</a:t>
            </a:r>
            <a:endParaRPr lang="ru-RU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0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ая прямоугольная выноска 6"/>
          <p:cNvSpPr/>
          <p:nvPr/>
        </p:nvSpPr>
        <p:spPr>
          <a:xfrm>
            <a:off x="682580" y="154547"/>
            <a:ext cx="10637949" cy="717685"/>
          </a:xfrm>
          <a:prstGeom prst="wedgeRoundRectCallout">
            <a:avLst>
              <a:gd name="adj1" fmla="val 38542"/>
              <a:gd name="adj2" fmla="val 80346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Помогите Серёже дополнить схемы.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46273" y="705479"/>
            <a:ext cx="2545727" cy="339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3835" t="15273" r="31721" b="17473"/>
          <a:stretch/>
        </p:blipFill>
        <p:spPr>
          <a:xfrm>
            <a:off x="1210611" y="1004551"/>
            <a:ext cx="6630327" cy="564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126591" y="945361"/>
            <a:ext cx="1225445" cy="18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09093" y="92294"/>
            <a:ext cx="11706896" cy="628923"/>
          </a:xfrm>
          <a:prstGeom prst="wedgeRoundRectCallout">
            <a:avLst>
              <a:gd name="adj1" fmla="val -41395"/>
              <a:gd name="adj2" fmla="val 108364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Выполним задание </a:t>
            </a:r>
            <a:r>
              <a:rPr lang="ru-RU" sz="3200" dirty="0" smtClean="0">
                <a:solidFill>
                  <a:schemeClr val="tx1"/>
                </a:solidFill>
              </a:rPr>
              <a:t>№2 </a:t>
            </a:r>
            <a:r>
              <a:rPr lang="ru-RU" sz="3200" dirty="0" smtClean="0">
                <a:solidFill>
                  <a:schemeClr val="tx1"/>
                </a:solidFill>
              </a:rPr>
              <a:t>на стр. </a:t>
            </a:r>
            <a:r>
              <a:rPr lang="ru-RU" sz="3200" dirty="0" smtClean="0">
                <a:solidFill>
                  <a:schemeClr val="tx1"/>
                </a:solidFill>
              </a:rPr>
              <a:t>48-49 </a:t>
            </a:r>
            <a:r>
              <a:rPr lang="ru-RU" sz="3200" dirty="0" smtClean="0">
                <a:solidFill>
                  <a:schemeClr val="tx1"/>
                </a:solidFill>
              </a:rPr>
              <a:t>рабочей тетради.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982" t="23195" r="26376" b="8319"/>
          <a:stretch/>
        </p:blipFill>
        <p:spPr>
          <a:xfrm>
            <a:off x="3309869" y="991673"/>
            <a:ext cx="6465362" cy="55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126591" y="945361"/>
            <a:ext cx="1225445" cy="18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09093" y="92294"/>
            <a:ext cx="11706896" cy="628923"/>
          </a:xfrm>
          <a:prstGeom prst="wedgeRoundRectCallout">
            <a:avLst>
              <a:gd name="adj1" fmla="val -41395"/>
              <a:gd name="adj2" fmla="val 108364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Выполним задание </a:t>
            </a:r>
            <a:r>
              <a:rPr lang="ru-RU" sz="3200" dirty="0" smtClean="0">
                <a:solidFill>
                  <a:schemeClr val="tx1"/>
                </a:solidFill>
              </a:rPr>
              <a:t>№2 </a:t>
            </a:r>
            <a:r>
              <a:rPr lang="ru-RU" sz="3200" dirty="0" smtClean="0">
                <a:solidFill>
                  <a:schemeClr val="tx1"/>
                </a:solidFill>
              </a:rPr>
              <a:t>на стр. </a:t>
            </a:r>
            <a:r>
              <a:rPr lang="ru-RU" sz="3200" dirty="0" smtClean="0">
                <a:solidFill>
                  <a:schemeClr val="tx1"/>
                </a:solidFill>
              </a:rPr>
              <a:t>48-49 </a:t>
            </a:r>
            <a:r>
              <a:rPr lang="ru-RU" sz="3200" dirty="0" smtClean="0">
                <a:solidFill>
                  <a:schemeClr val="tx1"/>
                </a:solidFill>
              </a:rPr>
              <a:t>рабочей тетради.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122" t="30590" r="29346" b="14304"/>
          <a:stretch/>
        </p:blipFill>
        <p:spPr>
          <a:xfrm>
            <a:off x="2189408" y="1146220"/>
            <a:ext cx="8394310" cy="57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ая прямоугольная выноска 6"/>
          <p:cNvSpPr/>
          <p:nvPr/>
        </p:nvSpPr>
        <p:spPr>
          <a:xfrm>
            <a:off x="373487" y="206062"/>
            <a:ext cx="11333410" cy="1506828"/>
          </a:xfrm>
          <a:prstGeom prst="wedgeRoundRectCallout">
            <a:avLst>
              <a:gd name="adj1" fmla="val 36610"/>
              <a:gd name="adj2" fmla="val 81201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Испокон веков люди любовались растениями, подмечали их особенности. Даже придумывали легенды о растениях! Прочитаем некоторые из них на стр. </a:t>
            </a:r>
            <a:r>
              <a:rPr lang="ru-RU" sz="3200" dirty="0" smtClean="0">
                <a:solidFill>
                  <a:schemeClr val="tx1"/>
                </a:solidFill>
              </a:rPr>
              <a:t>70-71.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49304" y="1619878"/>
            <a:ext cx="2545727" cy="339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handmadeart.com.ua/1193-1654-thickbox/nabor-katter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357">
            <a:off x="695396" y="2453084"/>
            <a:ext cx="3482773" cy="3482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imghost.in/img/2016-09/13/1wyem8h03z9f9d67uydkunt7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545">
            <a:off x="5072835" y="2482697"/>
            <a:ext cx="4897300" cy="3281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161054" y="1554683"/>
            <a:ext cx="1559056" cy="233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09093" y="92294"/>
            <a:ext cx="11706896" cy="1153410"/>
          </a:xfrm>
          <a:prstGeom prst="wedgeRoundRectCallout">
            <a:avLst>
              <a:gd name="adj1" fmla="val -37433"/>
              <a:gd name="adj2" fmla="val 87683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Знаете ли вы, почему растения </a:t>
            </a:r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кукушкины слёзки </a:t>
            </a:r>
            <a:r>
              <a:rPr lang="ru-RU" sz="3200" dirty="0" smtClean="0">
                <a:solidFill>
                  <a:schemeClr val="tx1"/>
                </a:solidFill>
              </a:rPr>
              <a:t>и </a:t>
            </a:r>
          </a:p>
          <a:p>
            <a:pPr lvl="1" algn="ctr"/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одолень</a:t>
            </a:r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трава</a:t>
            </a:r>
            <a:r>
              <a:rPr lang="ru-RU" sz="3200" dirty="0" smtClean="0">
                <a:solidFill>
                  <a:schemeClr val="tx1"/>
                </a:solidFill>
              </a:rPr>
              <a:t> так названы? Послушайт</a:t>
            </a:r>
            <a:r>
              <a:rPr lang="ru-RU" sz="3200" dirty="0" smtClean="0">
                <a:solidFill>
                  <a:schemeClr val="tx1"/>
                </a:solidFill>
              </a:rPr>
              <a:t>е истории и о них.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http://www.stihi.ru/pics/2009/02/05/6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45" y="2310114"/>
            <a:ext cx="4489818" cy="3367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forum.netgrani.net/download/file.php?id=187&amp;sid=cc323df69a9ca7bdd12f7d072e93af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784">
            <a:off x="6748694" y="1867726"/>
            <a:ext cx="4822227" cy="3248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6945" y="5857461"/>
            <a:ext cx="448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Кукушкины слёзки</a:t>
            </a:r>
            <a:endParaRPr lang="ru-RU" sz="4000" dirty="0"/>
          </a:p>
        </p:txBody>
      </p:sp>
      <p:sp>
        <p:nvSpPr>
          <p:cNvPr id="8" name="TextBox 7"/>
          <p:cNvSpPr txBox="1"/>
          <p:nvPr/>
        </p:nvSpPr>
        <p:spPr>
          <a:xfrm rot="538483">
            <a:off x="6914898" y="5157650"/>
            <a:ext cx="448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Одолень-трава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945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18450" y="927440"/>
            <a:ext cx="1613763" cy="24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825331" y="92295"/>
            <a:ext cx="10688382" cy="693316"/>
          </a:xfrm>
          <a:prstGeom prst="wedgeRoundRectCallout">
            <a:avLst>
              <a:gd name="adj1" fmla="val -41582"/>
              <a:gd name="adj2" fmla="val 107794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Ответим на вопросы на стр. </a:t>
            </a:r>
            <a:r>
              <a:rPr lang="ru-RU" sz="3200" dirty="0" smtClean="0">
                <a:solidFill>
                  <a:schemeClr val="tx1"/>
                </a:solidFill>
              </a:rPr>
              <a:t>71 учебника</a:t>
            </a:r>
            <a:r>
              <a:rPr lang="ru-RU" sz="3200" dirty="0">
                <a:solidFill>
                  <a:schemeClr val="tx1"/>
                </a:solidFill>
              </a:rPr>
              <a:t>.</a:t>
            </a:r>
            <a:endParaRPr lang="ru-RU" sz="3200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935" t="31646" r="29444" b="36839"/>
          <a:stretch/>
        </p:blipFill>
        <p:spPr>
          <a:xfrm>
            <a:off x="1798919" y="1429553"/>
            <a:ext cx="9985250" cy="37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4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381190" y="2681178"/>
            <a:ext cx="211455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4179" y="1932407"/>
            <a:ext cx="3502024" cy="46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838657" y="367929"/>
            <a:ext cx="10372198" cy="1229049"/>
          </a:xfrm>
          <a:prstGeom prst="wedgeRoundRectCallout">
            <a:avLst>
              <a:gd name="adj1" fmla="val -30699"/>
              <a:gd name="adj2" fmla="val 94254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Здравствуйте, ребята! Давайте повторим то, что мы узнали на прошлом уроке.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1889" y="1146220"/>
            <a:ext cx="3138152" cy="418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72362" y="260300"/>
            <a:ext cx="10178603" cy="1066224"/>
          </a:xfrm>
          <a:prstGeom prst="wedgeRoundRectCallout">
            <a:avLst>
              <a:gd name="adj1" fmla="val 41222"/>
              <a:gd name="adj2" fmla="val 11948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Проверьте свои знания - выполните </a:t>
            </a:r>
          </a:p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тестовые задания на стр. </a:t>
            </a:r>
            <a:r>
              <a:rPr lang="ru-RU" sz="3600" dirty="0" smtClean="0">
                <a:solidFill>
                  <a:schemeClr val="tx1"/>
                </a:solidFill>
              </a:rPr>
              <a:t>24-25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952" t="14744" r="33403" b="6206"/>
          <a:stretch/>
        </p:blipFill>
        <p:spPr>
          <a:xfrm>
            <a:off x="2884867" y="1571221"/>
            <a:ext cx="3979573" cy="51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9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2584360" y="737646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Вспомните, что мы сегодня делали на уроке.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584360" y="737646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Что вам особенно понравилось?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2584360" y="737646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Что показалось немного трудным?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584360" y="737646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Спасибо, ребята, за урок!</a:t>
            </a:r>
          </a:p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До новых встреч!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2555587" y="4097088"/>
            <a:ext cx="1613763" cy="24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38" y="2640128"/>
            <a:ext cx="3382735" cy="45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3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0165" y="553792"/>
            <a:ext cx="9350060" cy="2123658"/>
          </a:xfrm>
          <a:prstGeom prst="rect">
            <a:avLst/>
          </a:prstGeom>
          <a:noFill/>
          <a:ln w="76200"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задание:</a:t>
            </a:r>
          </a:p>
          <a:p>
            <a:pPr algn="ctr"/>
            <a:r>
              <a:rPr lang="ru-RU" sz="6600" dirty="0" smtClean="0"/>
              <a:t>РТ с. </a:t>
            </a:r>
            <a:r>
              <a:rPr lang="ru-RU" sz="6600" smtClean="0"/>
              <a:t>49-50 №3, 4</a:t>
            </a:r>
            <a:r>
              <a:rPr lang="ru-RU" sz="6600" dirty="0" smtClean="0"/>
              <a:t>.</a:t>
            </a:r>
            <a:endParaRPr lang="ru-RU" sz="6600" dirty="0"/>
          </a:p>
        </p:txBody>
      </p:sp>
      <p:pic>
        <p:nvPicPr>
          <p:cNvPr id="4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398">
            <a:off x="7906906" y="4333300"/>
            <a:ext cx="1613763" cy="24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3" y="2987290"/>
            <a:ext cx="3382735" cy="45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4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asap-test.ru/img/tsvetok-5-lepestkov-shab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0" y="615381"/>
            <a:ext cx="4070772" cy="52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153950" y="4883535"/>
            <a:ext cx="1187970" cy="178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6625" y="1049530"/>
            <a:ext cx="2709466" cy="36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747936" y="142551"/>
            <a:ext cx="10372198" cy="1061526"/>
          </a:xfrm>
          <a:prstGeom prst="wedgeRoundRectCallout">
            <a:avLst>
              <a:gd name="adj1" fmla="val 37343"/>
              <a:gd name="adj2" fmla="val 103223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На лепестках ромашки спрятались вопросы. Выбирайте любой лепесток и отвечайте на вопрос.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952019" y="2876409"/>
            <a:ext cx="1211753" cy="118792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61391" y="1902856"/>
            <a:ext cx="991673" cy="669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05044" y="2701929"/>
            <a:ext cx="991673" cy="669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09207" y="4196457"/>
            <a:ext cx="991673" cy="669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29651" y="4224872"/>
            <a:ext cx="991673" cy="669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3814" y="2819593"/>
            <a:ext cx="991673" cy="669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296717" y="1612167"/>
            <a:ext cx="478443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 связаны между собо</a:t>
            </a:r>
            <a:r>
              <a:rPr lang="ru-RU" sz="2800" dirty="0" smtClean="0"/>
              <a:t>й белка и сойка в зимнем лесу?</a:t>
            </a:r>
            <a:endParaRPr lang="ru-R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801635" y="2620936"/>
            <a:ext cx="456499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 клёст помогает питаться другим животным?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272737" y="3649848"/>
            <a:ext cx="516129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Почему мышей и полёвок больше там, где растут дубы, чем там, где растут ели и сосны?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00880" y="5100109"/>
            <a:ext cx="518676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Приведите пример связи между человеком и природой.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329651" y="6147943"/>
            <a:ext cx="809140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 могут быть связаны животные друг с другом?</a:t>
            </a:r>
            <a:endParaRPr lang="ru-RU" sz="2800" dirty="0"/>
          </a:p>
        </p:txBody>
      </p:sp>
      <p:pic>
        <p:nvPicPr>
          <p:cNvPr id="6146" name="Picture 2" descr="http://a1857.phobos.apple.com/us/r1000/078/Purple/v4/32/8d/df/328ddf88-5f15-a8b9-e01f-80be269e7a3a/mzl.qvrqyqux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41" y="3732127"/>
            <a:ext cx="2973150" cy="297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14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011" y="13253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Сойки делают на зиму много тайников с едой. Запасы соек приносят пользу не только белкам, но и лесным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мышам.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Для тайников они выбирают густые заросли молодых елочек и сосенок, под которыми и зарывают желуди.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Зимой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сойки разыскивают и раскапывают свои запасы при глубине снега не более 20-25 см. Когда снега выпадает много, кладовые становятся недоступными, и сойки выходят из положения, пользуясь «услугами» белок, которые могут раскапывать спрятанные желуди даже при толщине снежного покрова 50-70 см, но редко съедают весь запас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подчистую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011" y="41874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Клюв клеста отрывает чешуйки, оголяя семена, но только треть шишки уходит на питание. Птица не утруждается труднодоступными зернами, ей легче найти новую шишку. Остальное летит на землю и кормит долгое время мышей, белок или других обитателей леса.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0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8526" y="1943191"/>
            <a:ext cx="2682069" cy="357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18941" y="192987"/>
            <a:ext cx="11681138" cy="733212"/>
          </a:xfrm>
          <a:prstGeom prst="wedgeRoundRectCallout">
            <a:avLst>
              <a:gd name="adj1" fmla="val 37343"/>
              <a:gd name="adj2" fmla="val 103223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Чем похожи и чем отличаются ель и яблоня?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18941" y="191786"/>
            <a:ext cx="11681138" cy="733212"/>
          </a:xfrm>
          <a:prstGeom prst="wedgeRoundRectCallout">
            <a:avLst>
              <a:gd name="adj1" fmla="val 37343"/>
              <a:gd name="adj2" fmla="val 103223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Чем похожи и чем отличаются мать-и-мачеха и помидор?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18941" y="191786"/>
            <a:ext cx="11681138" cy="733212"/>
          </a:xfrm>
          <a:prstGeom prst="wedgeRoundRectCallout">
            <a:avLst>
              <a:gd name="adj1" fmla="val 37343"/>
              <a:gd name="adj2" fmla="val 103223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>
                <a:solidFill>
                  <a:schemeClr val="tx1"/>
                </a:solidFill>
              </a:rPr>
              <a:t>Предположите, о чём пойдёт речь сегодня на уроке.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18941" y="190585"/>
            <a:ext cx="11681138" cy="733212"/>
          </a:xfrm>
          <a:prstGeom prst="wedgeRoundRectCallout">
            <a:avLst>
              <a:gd name="adj1" fmla="val 37343"/>
              <a:gd name="adj2" fmla="val 103223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Прочитайте тему урока на стр. 68 учебника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32" name="Picture 8" descr="https://www.sudru.ru/book/346229/30_35_762_Autogen_eBook_id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1" t="-3719" r="559" b="3719"/>
          <a:stretch/>
        </p:blipFill>
        <p:spPr bwMode="auto">
          <a:xfrm>
            <a:off x="218941" y="1598822"/>
            <a:ext cx="2832947" cy="46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-fotki.yandex.ru/get/6611/47407354.74f/0_f132b_6c858cbe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238" y="1815548"/>
            <a:ext cx="3633641" cy="44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img.mycdn.me/getImage?disableStub=true&amp;type=VIDEO_S_720&amp;url=http%3A%2F%2Fvdp.mycdn.me%2FgetImage%3Fid%3D9261680017%26idx%3D30%26thumbType%3D47%26i%3D1&amp;signatureToken=f7MVUxBg4u5wd4K82YjJ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701" y="1426544"/>
            <a:ext cx="4319715" cy="2429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4.kz/media/k2/items/cache/1bffe3ec59e27eed6425d33a1ac69b25_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701" y="3947578"/>
            <a:ext cx="4319715" cy="242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7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268155" y="1278727"/>
            <a:ext cx="1519580" cy="227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75496" y="124390"/>
            <a:ext cx="11576098" cy="1056355"/>
          </a:xfrm>
          <a:prstGeom prst="wedgeRoundRectCallout">
            <a:avLst>
              <a:gd name="adj1" fmla="val -36039"/>
              <a:gd name="adj2" fmla="val 102221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Какие учебные задачи мы поставим перед собой?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904" t="24780" r="20041" b="30149"/>
          <a:stretch/>
        </p:blipFill>
        <p:spPr>
          <a:xfrm>
            <a:off x="2240924" y="1854556"/>
            <a:ext cx="9410836" cy="44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juicep.ru/wp-content/uploads/2016/10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602" flipH="1">
            <a:off x="255278" y="935109"/>
            <a:ext cx="1519580" cy="227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75496" y="124390"/>
            <a:ext cx="11370036" cy="712737"/>
          </a:xfrm>
          <a:prstGeom prst="wedgeRoundRectCallout">
            <a:avLst>
              <a:gd name="adj1" fmla="val -36039"/>
              <a:gd name="adj2" fmla="val 102221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Вспомните, какое значение для человека имеют растения.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881092" y="2962142"/>
            <a:ext cx="3078052" cy="139091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РАСТЕНИЯ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790" t="24780" r="29840" b="23107"/>
          <a:stretch/>
        </p:blipFill>
        <p:spPr>
          <a:xfrm>
            <a:off x="8152326" y="5287735"/>
            <a:ext cx="2975019" cy="1420332"/>
          </a:xfrm>
          <a:prstGeom prst="rect">
            <a:avLst/>
          </a:prstGeom>
        </p:spPr>
      </p:pic>
      <p:pic>
        <p:nvPicPr>
          <p:cNvPr id="2052" name="Picture 4" descr="https://www.artleo.com/mini/201206/263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15" y="1133821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complex-trade.ru/app/webroot/upload/image/ohlazhdennyj_s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73" y="4353060"/>
            <a:ext cx="2463621" cy="24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photoknopa.ru/uploads/posts/2012-04/1333573013_medicina_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367" l="0" r="99762">
                        <a14:backgroundMark x1="58571" y1="22532" x2="58571" y2="22532"/>
                        <a14:backgroundMark x1="14524" y1="29873" x2="14524" y2="29873"/>
                        <a14:backgroundMark x1="74048" y1="28608" x2="74048" y2="28608"/>
                        <a14:backgroundMark x1="81429" y1="18228" x2="81429" y2="18228"/>
                        <a14:backgroundMark x1="70476" y1="63544" x2="70476" y2="63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94" y="3486746"/>
            <a:ext cx="1987484" cy="18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.istockimg.com/file_thumbview_approve/24022532/2/stock-illustration-24022532-house-buildi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83" y="4407031"/>
            <a:ext cx="3243866" cy="23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9561676" y="2865280"/>
            <a:ext cx="2805860" cy="2343575"/>
            <a:chOff x="9119976" y="2579878"/>
            <a:chExt cx="3087684" cy="2566489"/>
          </a:xfrm>
        </p:grpSpPr>
        <p:pic>
          <p:nvPicPr>
            <p:cNvPr id="2060" name="Picture 12" descr="http://pandia.ru/text/79/493/images/image004_128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9976" y="2579878"/>
              <a:ext cx="2160903" cy="2566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://worldartsme.com/images/pencil-phone-clipart-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36889">
              <a:off x="10354097" y="3316609"/>
              <a:ext cx="1853563" cy="1390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4" name="Picture 16" descr="http://www.clipartbest.com/cliparts/9iR/L69/9iRL69LX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94" y="1433006"/>
            <a:ext cx="3908464" cy="16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okclipart.com/pic4/azaixymvwcndvmugyhvh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6252"/>
          <a:stretch/>
        </p:blipFill>
        <p:spPr bwMode="auto">
          <a:xfrm>
            <a:off x="5971566" y="958513"/>
            <a:ext cx="2284064" cy="175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images.myshared.ru/4/133779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27381" r="60309" b="14027"/>
          <a:stretch/>
        </p:blipFill>
        <p:spPr bwMode="auto">
          <a:xfrm>
            <a:off x="8049296" y="3078318"/>
            <a:ext cx="2537138" cy="334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16730" y="1777284"/>
            <a:ext cx="2545727" cy="339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47730" y="111352"/>
            <a:ext cx="11281893" cy="1554812"/>
          </a:xfrm>
          <a:prstGeom prst="wedgeRoundRectCallout">
            <a:avLst>
              <a:gd name="adj1" fmla="val 38542"/>
              <a:gd name="adj2" fmla="val 80346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Человек тесно связан с миром растений. Есть растения, которые человек сам высаживает, ухаживает за всходами, собирает урожай. </a:t>
            </a:r>
            <a:r>
              <a:rPr lang="ru-RU" sz="3200" dirty="0" smtClean="0">
                <a:solidFill>
                  <a:schemeClr val="tx1"/>
                </a:solidFill>
              </a:rPr>
              <a:t>Такие растения называются </a:t>
            </a:r>
            <a: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культурными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347729" y="111352"/>
            <a:ext cx="11281893" cy="1554812"/>
          </a:xfrm>
          <a:prstGeom prst="wedgeRoundRectCallout">
            <a:avLst>
              <a:gd name="adj1" fmla="val 38542"/>
              <a:gd name="adj2" fmla="val 80346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Приведите примеры </a:t>
            </a:r>
            <a: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культурных растений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102" name="Picture 6" descr="http://100-bal.ru/pars_docs/refs/46/45230/45230_html_m3900f269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942" y="1883837"/>
            <a:ext cx="8371269" cy="4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0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ds04.infourok.ru/uploads/ex/0a7b/00016a0a-d0dcfa4b/5/hello_html_674b0f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16730" y="1777284"/>
            <a:ext cx="2545727" cy="339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47730" y="111352"/>
            <a:ext cx="11281893" cy="1554812"/>
          </a:xfrm>
          <a:prstGeom prst="wedgeRoundRectCallout">
            <a:avLst>
              <a:gd name="adj1" fmla="val 38542"/>
              <a:gd name="adj2" fmla="val 80346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Есть растения, которые растут независимо от человека. Некоторые из них </a:t>
            </a:r>
            <a:r>
              <a:rPr lang="ru-RU" sz="3200" dirty="0">
                <a:solidFill>
                  <a:schemeClr val="tx1"/>
                </a:solidFill>
              </a:rPr>
              <a:t>человек тоже использует для </a:t>
            </a:r>
            <a:r>
              <a:rPr lang="ru-RU" sz="3200" dirty="0" smtClean="0">
                <a:solidFill>
                  <a:schemeClr val="tx1"/>
                </a:solidFill>
              </a:rPr>
              <a:t>своих нужд. </a:t>
            </a:r>
            <a:r>
              <a:rPr lang="ru-RU" sz="3200" dirty="0" smtClean="0">
                <a:solidFill>
                  <a:schemeClr val="tx1"/>
                </a:solidFill>
              </a:rPr>
              <a:t>Такие растения называются </a:t>
            </a:r>
            <a: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дикорастущими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347729" y="110223"/>
            <a:ext cx="11281893" cy="1554812"/>
          </a:xfrm>
          <a:prstGeom prst="wedgeRoundRectCallout">
            <a:avLst>
              <a:gd name="adj1" fmla="val 38542"/>
              <a:gd name="adj2" fmla="val 80346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200" dirty="0" smtClean="0">
                <a:solidFill>
                  <a:schemeClr val="tx1"/>
                </a:solidFill>
              </a:rPr>
              <a:t>Приведите примеры </a:t>
            </a:r>
            <a: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дикорастущих растений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://biologymoscow.ucoz.ru/illustracii/botanika/vyshie/slognocvetnue/dikorastushhie_rastenija_semejstva-astrovy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9" y="1971674"/>
            <a:ext cx="7477125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7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545</Words>
  <Application>Microsoft Office PowerPoint</Application>
  <PresentationFormat>Широкоэкранный</PresentationFormat>
  <Paragraphs>60</Paragraphs>
  <Slides>22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Пеньковская</dc:creator>
  <cp:lastModifiedBy>Татьяна Пеньковская</cp:lastModifiedBy>
  <cp:revision>670</cp:revision>
  <dcterms:created xsi:type="dcterms:W3CDTF">2017-07-25T14:36:55Z</dcterms:created>
  <dcterms:modified xsi:type="dcterms:W3CDTF">2017-07-28T15:38:28Z</dcterms:modified>
</cp:coreProperties>
</file>