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81" r:id="rId5"/>
    <p:sldId id="308" r:id="rId6"/>
    <p:sldId id="309" r:id="rId7"/>
    <p:sldId id="310" r:id="rId8"/>
    <p:sldId id="311" r:id="rId9"/>
    <p:sldId id="312" r:id="rId10"/>
    <p:sldId id="302" r:id="rId11"/>
    <p:sldId id="305" r:id="rId12"/>
    <p:sldId id="313" r:id="rId13"/>
    <p:sldId id="273" r:id="rId14"/>
    <p:sldId id="280" r:id="rId15"/>
    <p:sldId id="258" r:id="rId16"/>
    <p:sldId id="3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0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66"/>
    <a:srgbClr val="FFCCFF"/>
    <a:srgbClr val="99FF99"/>
    <a:srgbClr val="66FFFF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76" t="36400" r="9845" b="40009"/>
          <a:stretch/>
        </p:blipFill>
        <p:spPr>
          <a:xfrm>
            <a:off x="0" y="0"/>
            <a:ext cx="12192000" cy="2019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82" y="2019441"/>
            <a:ext cx="11552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Спишите родственные слова. Выделите у них общую часть. </a:t>
            </a:r>
          </a:p>
          <a:p>
            <a:pPr algn="ctr"/>
            <a:r>
              <a:rPr lang="ru-RU" sz="2800" dirty="0" smtClean="0"/>
              <a:t>Подберите родственные слова к слову </a:t>
            </a:r>
            <a:r>
              <a:rPr lang="ru-RU" sz="2800" dirty="0" smtClean="0">
                <a:solidFill>
                  <a:srgbClr val="0070C0"/>
                </a:solidFill>
              </a:rPr>
              <a:t>дочь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339143" y="3126611"/>
            <a:ext cx="12531143" cy="3732756"/>
            <a:chOff x="-315532" y="3144562"/>
            <a:chExt cx="12531143" cy="3732756"/>
          </a:xfrm>
        </p:grpSpPr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6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8303" y="1266186"/>
            <a:ext cx="770586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</a:rPr>
              <a:t>	Лошадь - </a:t>
            </a:r>
            <a:r>
              <a:rPr lang="ru-RU" sz="3200" dirty="0">
                <a:latin typeface="Arial" panose="020B0604020202020204" pitchFamily="34" charset="0"/>
              </a:rPr>
              <a:t>это обычное название хорошо знакомого всем домашнего животного. Если же хотят сказать о </a:t>
            </a:r>
            <a:r>
              <a:rPr lang="ru-RU" sz="3200" dirty="0" smtClean="0">
                <a:latin typeface="Arial" panose="020B0604020202020204" pitchFamily="34" charset="0"/>
              </a:rPr>
              <a:t>ней ласково</a:t>
            </a:r>
            <a:r>
              <a:rPr lang="ru-RU" sz="3200" dirty="0">
                <a:latin typeface="Arial" panose="020B0604020202020204" pitchFamily="34" charset="0"/>
              </a:rPr>
              <a:t>, с любовью говорят: лошадушка. Невзрачная, низкорослая, </a:t>
            </a:r>
            <a:r>
              <a:rPr lang="ru-RU" sz="3200" dirty="0" smtClean="0">
                <a:latin typeface="Arial" panose="020B0604020202020204" pitchFamily="34" charset="0"/>
              </a:rPr>
              <a:t>слабая - </a:t>
            </a:r>
            <a:r>
              <a:rPr lang="ru-RU" sz="3200" dirty="0">
                <a:latin typeface="Arial" panose="020B0604020202020204" pitchFamily="34" charset="0"/>
              </a:rPr>
              <a:t>это всего-навсего </a:t>
            </a:r>
            <a:r>
              <a:rPr lang="ru-RU" sz="3200" dirty="0" smtClean="0">
                <a:latin typeface="Arial" panose="020B0604020202020204" pitchFamily="34" charset="0"/>
              </a:rPr>
              <a:t>лошадёнка</a:t>
            </a:r>
            <a:r>
              <a:rPr lang="ru-RU" sz="3200" dirty="0">
                <a:latin typeface="Arial" panose="020B0604020202020204" pitchFamily="34" charset="0"/>
              </a:rPr>
              <a:t>. А игрушка у маленького </a:t>
            </a:r>
            <a:r>
              <a:rPr lang="ru-RU" sz="3200" dirty="0" smtClean="0">
                <a:latin typeface="Arial" panose="020B0604020202020204" pitchFamily="34" charset="0"/>
              </a:rPr>
              <a:t>мальчика -  </a:t>
            </a:r>
            <a:r>
              <a:rPr lang="ru-RU" sz="3200" dirty="0">
                <a:latin typeface="Arial" panose="020B0604020202020204" pitchFamily="34" charset="0"/>
              </a:rPr>
              <a:t>лошадка.</a:t>
            </a:r>
            <a:endParaRPr lang="ru-RU" sz="3200" dirty="0" smtClean="0">
              <a:latin typeface="Arial" panose="020B06040202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37141" y="85347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Выпишите из текста родственные слова.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7"/>
          <a:stretch/>
        </p:blipFill>
        <p:spPr>
          <a:xfrm>
            <a:off x="637141" y="1312162"/>
            <a:ext cx="1766294" cy="2098318"/>
          </a:xfrm>
          <a:prstGeom prst="rect">
            <a:avLst/>
          </a:prstGeom>
        </p:spPr>
      </p:pic>
      <p:pic>
        <p:nvPicPr>
          <p:cNvPr id="4098" name="Picture 2" descr="http://www.1wallz.ru/wallpapers/large/4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22729"/>
          <a:stretch/>
        </p:blipFill>
        <p:spPr bwMode="auto">
          <a:xfrm>
            <a:off x="180304" y="3935218"/>
            <a:ext cx="3657600" cy="272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4517" y="1543983"/>
            <a:ext cx="5774034" cy="60678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</a:rPr>
              <a:t>Жарко, жарится, печётся.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37141" y="85347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 группы родственных слов спрятались лишние слова. Найдите их и объясните, почему они лишние.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120" y="1369728"/>
            <a:ext cx="2347776" cy="2880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74517" y="2296656"/>
            <a:ext cx="5774035" cy="58477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</a:rPr>
              <a:t>Дерево, сосна, деревянный.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4516" y="3027315"/>
            <a:ext cx="5774035" cy="58477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</a:rPr>
              <a:t>Чайка, чайник, чайный.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4516" y="3757974"/>
            <a:ext cx="5774035" cy="58477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</a:rPr>
              <a:t>Лес, лестница, лесничий.</a:t>
            </a:r>
          </a:p>
        </p:txBody>
      </p:sp>
      <p:pic>
        <p:nvPicPr>
          <p:cNvPr id="6146" name="Picture 2" descr="http://images.easyfreeclipart.com/1215/getrennte-clipart-abbildung-eines-waldw228rters-mit-seiner-double--121590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"/>
          <a:stretch/>
        </p:blipFill>
        <p:spPr bwMode="auto">
          <a:xfrm>
            <a:off x="8949361" y="3757974"/>
            <a:ext cx="3364719" cy="31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318098" y="477829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 какой вопрос мы отвечали сегодня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318097" y="477829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признаки родственных слов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мы узнали?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318096" y="477829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Приведите примеры родственных слов.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318095" y="477829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318094" y="47782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18094" y="477828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949" y="278707"/>
            <a:ext cx="8192138" cy="20123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Домашнее задание:</a:t>
            </a:r>
            <a:br>
              <a:rPr lang="ru-RU" sz="6000" dirty="0" smtClean="0"/>
            </a:br>
            <a:r>
              <a:rPr lang="ru-RU" sz="6000" dirty="0" smtClean="0"/>
              <a:t>Уч. с. </a:t>
            </a:r>
            <a:r>
              <a:rPr lang="ru-RU" sz="6000" smtClean="0"/>
              <a:t>59 упр. 80  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406" t="22491" r="38056" b="15009"/>
          <a:stretch/>
        </p:blipFill>
        <p:spPr>
          <a:xfrm>
            <a:off x="4851266" y="2622848"/>
            <a:ext cx="2923504" cy="40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3125244"/>
            <a:ext cx="12531143" cy="3732756"/>
            <a:chOff x="-315532" y="3144562"/>
            <a:chExt cx="12531143" cy="3732756"/>
          </a:xfrm>
        </p:grpSpPr>
        <p:pic>
          <p:nvPicPr>
            <p:cNvPr id="12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Скругленная прямоугольная выноска 2"/>
          <p:cNvSpPr/>
          <p:nvPr/>
        </p:nvSpPr>
        <p:spPr>
          <a:xfrm>
            <a:off x="637143" y="122100"/>
            <a:ext cx="11147023" cy="73425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Прочитайте интересное стихотворение.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4344" y="856357"/>
            <a:ext cx="453765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</a:rPr>
              <a:t>У прохожих на виду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Висело яблоко в саду.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>
                <a:latin typeface="Arial" panose="020B0604020202020204" pitchFamily="34" charset="0"/>
              </a:rPr>
              <a:t>Hу</a:t>
            </a:r>
            <a:r>
              <a:rPr lang="ru-RU" sz="2400" dirty="0">
                <a:latin typeface="Arial" panose="020B0604020202020204" pitchFamily="34" charset="0"/>
              </a:rPr>
              <a:t> кому какое дело?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Просто яблоко висело.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Только </a:t>
            </a:r>
            <a:r>
              <a:rPr lang="ru-RU" sz="2400" dirty="0" smtClean="0">
                <a:latin typeface="Arial" panose="020B0604020202020204" pitchFamily="34" charset="0"/>
              </a:rPr>
              <a:t>конь </a:t>
            </a:r>
            <a:r>
              <a:rPr lang="ru-RU" sz="2400" dirty="0">
                <a:latin typeface="Arial" panose="020B0604020202020204" pitchFamily="34" charset="0"/>
              </a:rPr>
              <a:t>сказал, что низко.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мышонок - высоко.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Воробей сказал, что близко,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</a:t>
            </a:r>
            <a:r>
              <a:rPr lang="ru-RU" sz="2400" dirty="0" smtClean="0">
                <a:latin typeface="Arial" panose="020B0604020202020204" pitchFamily="34" charset="0"/>
              </a:rPr>
              <a:t>улитка </a:t>
            </a:r>
            <a:r>
              <a:rPr lang="ru-RU" sz="2400" dirty="0">
                <a:latin typeface="Arial" panose="020B0604020202020204" pitchFamily="34" charset="0"/>
              </a:rPr>
              <a:t>- далеко.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</a:t>
            </a:r>
            <a:r>
              <a:rPr lang="ru-RU" sz="2400" dirty="0" smtClean="0">
                <a:latin typeface="Arial" panose="020B0604020202020204" pitchFamily="34" charset="0"/>
              </a:rPr>
              <a:t>теленок </a:t>
            </a:r>
            <a:r>
              <a:rPr lang="ru-RU" sz="2400" dirty="0">
                <a:latin typeface="Arial" panose="020B0604020202020204" pitchFamily="34" charset="0"/>
              </a:rPr>
              <a:t>озабочен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Тем, что яблоко мало.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</a:t>
            </a:r>
            <a:r>
              <a:rPr lang="ru-RU" sz="2400" dirty="0" smtClean="0">
                <a:latin typeface="Arial" panose="020B0604020202020204" pitchFamily="34" charset="0"/>
              </a:rPr>
              <a:t>цыпленок </a:t>
            </a:r>
            <a:r>
              <a:rPr lang="ru-RU" sz="2400" dirty="0">
                <a:latin typeface="Arial" panose="020B0604020202020204" pitchFamily="34" charset="0"/>
              </a:rPr>
              <a:t>- тем,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Что очень велико и тяжело.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А </a:t>
            </a:r>
            <a:r>
              <a:rPr lang="ru-RU" sz="2400" dirty="0" smtClean="0">
                <a:latin typeface="Arial" panose="020B0604020202020204" pitchFamily="34" charset="0"/>
              </a:rPr>
              <a:t>котенку </a:t>
            </a:r>
            <a:r>
              <a:rPr lang="ru-RU" sz="2400" dirty="0">
                <a:latin typeface="Arial" panose="020B0604020202020204" pitchFamily="34" charset="0"/>
              </a:rPr>
              <a:t>все равно: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- Кислое - зачем оно?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- Что вы? - шепчет </a:t>
            </a:r>
            <a:r>
              <a:rPr lang="ru-RU" sz="2400" dirty="0" smtClean="0">
                <a:latin typeface="Arial" panose="020B0604020202020204" pitchFamily="34" charset="0"/>
              </a:rPr>
              <a:t>червячок</a:t>
            </a:r>
            <a:r>
              <a:rPr lang="ru-RU" sz="2400" dirty="0">
                <a:latin typeface="Arial" panose="020B0604020202020204" pitchFamily="34" charset="0"/>
              </a:rPr>
              <a:t>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- Сладкий у него бочок.</a:t>
            </a:r>
            <a:endParaRPr lang="ru-RU" sz="2400" dirty="0"/>
          </a:p>
        </p:txBody>
      </p:sp>
      <p:pic>
        <p:nvPicPr>
          <p:cNvPr id="1026" name="Picture 2" descr="http://direct-press.ru/images/stories/2013/Science/01-2013/10/1app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64" y="882638"/>
            <a:ext cx="2242580" cy="16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37143" y="122098"/>
            <a:ext cx="11147023" cy="73425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Выпишите из стихотворения антонимы.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37143" y="122096"/>
            <a:ext cx="11147023" cy="73425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Какие словарные слова встретились в стихотворении?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37143" y="108959"/>
            <a:ext cx="11147023" cy="73425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Составьте предложение со словарным словом.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7143" y="108957"/>
            <a:ext cx="11147023" cy="734258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Подчеркните основу предложения.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9" y="674906"/>
            <a:ext cx="1603777" cy="20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9" y="1204063"/>
            <a:ext cx="1603777" cy="2068916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37143" y="122099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Прочитайте смешную историю. Что в ней забавного?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8615" y="1307241"/>
            <a:ext cx="7757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Идут по лугу гусь, гусыня и гусята. Навстречу им ползет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гусеница.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О! Здравствуйте! Вы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кто?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– Я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гусь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это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гусыня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это наши гусята. А ты кто?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А я ваша родственница – гусеница.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3.bp.blogspot.com/-DEUA5s4rqPw/ThKlDkGp5gI/AAAAAAAABHY/qeo3IlgNHSQ/s720/%2525D0%2525B3%2525D1%252583%2525D1%252581%2525D1%25258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9" y="3272979"/>
            <a:ext cx="4444402" cy="36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37143" y="124880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Кого мы называем родственниками?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7143" y="128423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Права ли гусеница, считающая себя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родственницей гуся? Почему?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37142" y="122098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Кого из истории мы можем назвать родственниками?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7142" y="122097"/>
            <a:ext cx="11147023" cy="1009357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Оказывается, среди слов тоже есть родственники! Сегодня мы поговорим о таких словах.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478" t="15801" r="26079" b="6206"/>
          <a:stretch/>
        </p:blipFill>
        <p:spPr>
          <a:xfrm>
            <a:off x="2215167" y="-1"/>
            <a:ext cx="695088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79" t="42914" r="13211" b="31206"/>
          <a:stretch/>
        </p:blipFill>
        <p:spPr>
          <a:xfrm>
            <a:off x="0" y="-1"/>
            <a:ext cx="12192000" cy="263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518" y="2477316"/>
            <a:ext cx="47651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род</a:t>
            </a:r>
            <a:r>
              <a:rPr lang="ru-RU" sz="5400" dirty="0" smtClean="0"/>
              <a:t>ственники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род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род</a:t>
            </a:r>
            <a:r>
              <a:rPr lang="ru-RU" sz="5400" dirty="0" smtClean="0"/>
              <a:t>ословная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род</a:t>
            </a:r>
            <a:r>
              <a:rPr lang="ru-RU" sz="5400" dirty="0" smtClean="0"/>
              <a:t>ители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род</a:t>
            </a:r>
            <a:r>
              <a:rPr lang="ru-RU" sz="5400" dirty="0" smtClean="0"/>
              <a:t>ные</a:t>
            </a:r>
            <a:endParaRPr lang="ru-RU" sz="5400" dirty="0"/>
          </a:p>
        </p:txBody>
      </p:sp>
      <p:pic>
        <p:nvPicPr>
          <p:cNvPr id="3074" name="Picture 2" descr="http://new.xn--80aaaddn2b9bl7izad.xn--p1ai/uploads/photo/13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51" y="2867008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2440" y="360609"/>
            <a:ext cx="7122017" cy="76944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Признаки родственных слов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2654" y="1738649"/>
            <a:ext cx="475230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близки по смыслу, по значению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600423" y="1738649"/>
            <a:ext cx="483601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имеют общу</a:t>
            </a:r>
            <a:r>
              <a:rPr lang="ru-RU" sz="4400" dirty="0"/>
              <a:t>ю</a:t>
            </a:r>
            <a:r>
              <a:rPr lang="ru-RU" sz="4400" dirty="0" smtClean="0"/>
              <a:t> (одинаковую) часть</a:t>
            </a:r>
            <a:endParaRPr lang="ru-RU" sz="4400" dirty="0"/>
          </a:p>
        </p:txBody>
      </p:sp>
      <p:sp>
        <p:nvSpPr>
          <p:cNvPr id="8" name="Стрелка вниз 7"/>
          <p:cNvSpPr/>
          <p:nvPr/>
        </p:nvSpPr>
        <p:spPr>
          <a:xfrm rot="1440073">
            <a:off x="3926774" y="1183950"/>
            <a:ext cx="375474" cy="51962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159927" flipH="1">
            <a:off x="7101417" y="1165127"/>
            <a:ext cx="375474" cy="51962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2650" t="30942" r="21130" b="18706"/>
          <a:stretch/>
        </p:blipFill>
        <p:spPr>
          <a:xfrm>
            <a:off x="1545464" y="3185199"/>
            <a:ext cx="8615967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49" t="31294" r="20536" b="8142"/>
          <a:stretch/>
        </p:blipFill>
        <p:spPr>
          <a:xfrm>
            <a:off x="-1" y="0"/>
            <a:ext cx="12192001" cy="6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236</Words>
  <Application>Microsoft Office PowerPoint</Application>
  <PresentationFormat>Широкоэкранный</PresentationFormat>
  <Paragraphs>43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Уч. с. 59 упр. 80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335</cp:revision>
  <dcterms:created xsi:type="dcterms:W3CDTF">2017-06-28T13:54:10Z</dcterms:created>
  <dcterms:modified xsi:type="dcterms:W3CDTF">2017-10-13T15:32:32Z</dcterms:modified>
</cp:coreProperties>
</file>