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20"/>
  </p:notesMasterIdLst>
  <p:handoutMasterIdLst>
    <p:handoutMasterId r:id="rId21"/>
  </p:handoutMasterIdLst>
  <p:sldIdLst>
    <p:sldId id="263" r:id="rId5"/>
    <p:sldId id="269" r:id="rId6"/>
    <p:sldId id="288" r:id="rId7"/>
    <p:sldId id="289" r:id="rId8"/>
    <p:sldId id="290" r:id="rId9"/>
    <p:sldId id="278" r:id="rId10"/>
    <p:sldId id="281" r:id="rId11"/>
    <p:sldId id="291" r:id="rId12"/>
    <p:sldId id="296" r:id="rId13"/>
    <p:sldId id="292" r:id="rId14"/>
    <p:sldId id="293" r:id="rId15"/>
    <p:sldId id="294" r:id="rId16"/>
    <p:sldId id="287" r:id="rId17"/>
    <p:sldId id="295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FF66"/>
    <a:srgbClr val="FFFF99"/>
    <a:srgbClr val="9900FF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5" b="878"/>
          <a:stretch/>
        </p:blipFill>
        <p:spPr bwMode="auto">
          <a:xfrm>
            <a:off x="0" y="4608777"/>
            <a:ext cx="8500056" cy="224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612" t="29006" r="8658" b="57438"/>
          <a:stretch/>
        </p:blipFill>
        <p:spPr>
          <a:xfrm>
            <a:off x="0" y="2054706"/>
            <a:ext cx="12192000" cy="1096711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115755" y="105002"/>
            <a:ext cx="10570289" cy="80413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Как найти длину второго отрезка?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0" y="517074"/>
            <a:ext cx="1103272" cy="1572512"/>
          </a:xfrm>
          <a:prstGeom prst="rect">
            <a:avLst/>
          </a:prstGeom>
        </p:spPr>
      </p:pic>
      <p:pic>
        <p:nvPicPr>
          <p:cNvPr id="9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5" b="878"/>
          <a:stretch/>
        </p:blipFill>
        <p:spPr bwMode="auto">
          <a:xfrm>
            <a:off x="3940935" y="4608777"/>
            <a:ext cx="8500056" cy="224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5" b="878"/>
          <a:stretch/>
        </p:blipFill>
        <p:spPr bwMode="auto">
          <a:xfrm>
            <a:off x="0" y="3325311"/>
            <a:ext cx="8500056" cy="224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5" b="878"/>
          <a:stretch/>
        </p:blipFill>
        <p:spPr bwMode="auto">
          <a:xfrm>
            <a:off x="3940935" y="3325311"/>
            <a:ext cx="8500056" cy="224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5" b="878"/>
          <a:stretch/>
        </p:blipFill>
        <p:spPr bwMode="auto">
          <a:xfrm>
            <a:off x="0" y="3631842"/>
            <a:ext cx="12192000" cy="32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612" t="33055" r="7965" b="52332"/>
          <a:stretch/>
        </p:blipFill>
        <p:spPr>
          <a:xfrm>
            <a:off x="0" y="0"/>
            <a:ext cx="12192000" cy="1172580"/>
          </a:xfrm>
          <a:prstGeom prst="rect">
            <a:avLst/>
          </a:prstGeom>
        </p:spPr>
      </p:pic>
      <p:pic>
        <p:nvPicPr>
          <p:cNvPr id="12290" name="Picture 2" descr="http://3.bp.blogspot.com/-H3DrURX-pQQ/VhYyM86sJYI/AAAAAAAAUc0/Grc900DiO_Q/s1600/4kWEN7GlBR%255B1%255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66" y="966694"/>
            <a:ext cx="2909598" cy="25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14" t="27597" r="8262" b="47755"/>
          <a:stretch/>
        </p:blipFill>
        <p:spPr>
          <a:xfrm>
            <a:off x="0" y="-1"/>
            <a:ext cx="12192000" cy="198014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53628"/>
              </p:ext>
            </p:extLst>
          </p:nvPr>
        </p:nvGraphicFramePr>
        <p:xfrm>
          <a:off x="556654" y="2162101"/>
          <a:ext cx="11078692" cy="2791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673"/>
                <a:gridCol w="2366135"/>
                <a:gridCol w="2421228"/>
                <a:gridCol w="3521656"/>
              </a:tblGrid>
              <a:tr h="658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 класс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класс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Всего</a:t>
                      </a:r>
                      <a:endParaRPr lang="ru-RU" sz="3200" dirty="0"/>
                    </a:p>
                  </a:txBody>
                  <a:tcPr anchor="ctr"/>
                </a:tc>
              </a:tr>
              <a:tr h="103564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Игрушки из шишек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64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Игрушки из желудей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http://ds16.spb.ru/public/users/993/PNG/261020161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48" y="4942377"/>
            <a:ext cx="3514904" cy="191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что мы делали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5" y="579550"/>
            <a:ext cx="8551572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</a:t>
            </a:r>
            <a:r>
              <a:rPr lang="ru-RU" sz="6600" smtClean="0"/>
              <a:t>10 №7, 9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56" y="3120719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51361" y="110269"/>
            <a:ext cx="10114622" cy="115186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решим цепочки примеров.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7" y="801254"/>
            <a:ext cx="1461860" cy="2083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658" t="35520" r="12914" b="40713"/>
          <a:stretch/>
        </p:blipFill>
        <p:spPr>
          <a:xfrm>
            <a:off x="1" y="3013655"/>
            <a:ext cx="12192000" cy="25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51361" y="110269"/>
            <a:ext cx="10114622" cy="115186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Как решить эти примеры на листочках?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7" y="801254"/>
            <a:ext cx="1461860" cy="2083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7661" y="1953115"/>
            <a:ext cx="10403078" cy="42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690751" y="148293"/>
            <a:ext cx="11144934" cy="817010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Посчитаем </a:t>
            </a:r>
            <a:r>
              <a:rPr lang="ru-RU" sz="4000" dirty="0" smtClean="0">
                <a:solidFill>
                  <a:schemeClr val="tx1"/>
                </a:solidFill>
              </a:rPr>
              <a:t>сами.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7" y="801254"/>
            <a:ext cx="1461860" cy="2083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036" t="58055" r="36275" b="29093"/>
          <a:stretch/>
        </p:blipFill>
        <p:spPr>
          <a:xfrm>
            <a:off x="1723316" y="2594313"/>
            <a:ext cx="11487954" cy="167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3428" t="58055" r="23605" b="29093"/>
          <a:stretch/>
        </p:blipFill>
        <p:spPr>
          <a:xfrm>
            <a:off x="4440759" y="4753785"/>
            <a:ext cx="3026534" cy="16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29345" r="-106" b="806"/>
          <a:stretch/>
        </p:blipFill>
        <p:spPr bwMode="auto">
          <a:xfrm>
            <a:off x="0" y="45076"/>
            <a:ext cx="12192000" cy="6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900206" y="148905"/>
            <a:ext cx="10570289" cy="80413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значат эти записи?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7" y="801254"/>
            <a:ext cx="1551422" cy="2083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6192" y="801254"/>
            <a:ext cx="49712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err="1" smtClean="0">
                <a:latin typeface="Propisi" panose="02000508030000020003" pitchFamily="2" charset="0"/>
              </a:rPr>
              <a:t>дм</a:t>
            </a:r>
            <a:r>
              <a:rPr lang="ru-RU" sz="11500" dirty="0" smtClean="0">
                <a:latin typeface="Propisi" panose="02000508030000020003" pitchFamily="2" charset="0"/>
              </a:rPr>
              <a:t>     см</a:t>
            </a:r>
            <a:endParaRPr lang="ru-RU" sz="11500" dirty="0">
              <a:latin typeface="Propisi" panose="02000508030000020003" pitchFamily="2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900205" y="148905"/>
            <a:ext cx="10570289" cy="80413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такое сантиметр и дециметр?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00205" y="148905"/>
            <a:ext cx="10570289" cy="80413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больше: сантиметр или дециметр?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ds04.infourok.ru/uploads/ex/0feb/0002bb82-e5dc63f3/hello_html_m2fef12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" y="3315651"/>
            <a:ext cx="12041746" cy="30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900205" y="148904"/>
            <a:ext cx="10570289" cy="80413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Сколько сантиметров в дециметре?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5" b="878"/>
          <a:stretch/>
        </p:blipFill>
        <p:spPr bwMode="auto">
          <a:xfrm>
            <a:off x="0" y="3631842"/>
            <a:ext cx="12192000" cy="32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1051361" y="110269"/>
            <a:ext cx="10570289" cy="80413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Как нужно сравнивать единицы измерения?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7" y="801254"/>
            <a:ext cx="1551422" cy="20836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7007" t="29358" r="23110" b="47755"/>
          <a:stretch/>
        </p:blipFill>
        <p:spPr>
          <a:xfrm>
            <a:off x="2076781" y="1276416"/>
            <a:ext cx="9986429" cy="18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141668"/>
            <a:ext cx="7225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Ветер тихо клён качает,</a:t>
            </a:r>
          </a:p>
          <a:p>
            <a:r>
              <a:rPr lang="ru-RU" sz="3600" dirty="0" smtClean="0"/>
              <a:t>Вправо, влево наклоняет.</a:t>
            </a:r>
          </a:p>
          <a:p>
            <a:r>
              <a:rPr lang="ru-RU" sz="3600" dirty="0" smtClean="0"/>
              <a:t>Раз - наклон</a:t>
            </a:r>
          </a:p>
          <a:p>
            <a:r>
              <a:rPr lang="ru-RU" sz="3600" dirty="0" smtClean="0"/>
              <a:t>И два - наклон,</a:t>
            </a:r>
          </a:p>
          <a:p>
            <a:r>
              <a:rPr lang="ru-RU" sz="3600" dirty="0" smtClean="0"/>
              <a:t>Зашумел листвою клён.</a:t>
            </a:r>
          </a:p>
          <a:p>
            <a:endParaRPr lang="ru-RU" sz="3600" dirty="0" smtClean="0"/>
          </a:p>
        </p:txBody>
      </p:sp>
      <p:pic>
        <p:nvPicPr>
          <p:cNvPr id="1026" name="Picture 2" descr="http://images.clipartnet.com/clipart-with-transparent-background-autumn-leaves-clipart-1300x1300_173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69" y="-73855"/>
            <a:ext cx="7263685" cy="72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48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2547570a-e5f4-4946-a4c3-82580e42479e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ee78bd2-4339-4042-adc0-bcc646419980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Office PowerPoint</Application>
  <PresentationFormat>Произвольный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2017-09-11T05:08:24Z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